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theme/themeOverride20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6"/>
  </p:notesMasterIdLst>
  <p:handoutMasterIdLst>
    <p:handoutMasterId r:id="rId27"/>
  </p:handoutMasterIdLst>
  <p:sldIdLst>
    <p:sldId id="360" r:id="rId5"/>
    <p:sldId id="359" r:id="rId6"/>
    <p:sldId id="361" r:id="rId7"/>
    <p:sldId id="598" r:id="rId8"/>
    <p:sldId id="345" r:id="rId9"/>
    <p:sldId id="352" r:id="rId10"/>
    <p:sldId id="461" r:id="rId11"/>
    <p:sldId id="263" r:id="rId12"/>
    <p:sldId id="340" r:id="rId13"/>
    <p:sldId id="622" r:id="rId14"/>
    <p:sldId id="637" r:id="rId15"/>
    <p:sldId id="415" r:id="rId16"/>
    <p:sldId id="388" r:id="rId17"/>
    <p:sldId id="329" r:id="rId18"/>
    <p:sldId id="476" r:id="rId19"/>
    <p:sldId id="365" r:id="rId20"/>
    <p:sldId id="1127" r:id="rId21"/>
    <p:sldId id="1128" r:id="rId22"/>
    <p:sldId id="511" r:id="rId23"/>
    <p:sldId id="614" r:id="rId24"/>
    <p:sldId id="294" r:id="rId25"/>
  </p:sldIdLst>
  <p:sldSz cx="9144000" cy="5143500" type="screen16x9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pos="5759">
          <p15:clr>
            <a:srgbClr val="A4A3A4"/>
          </p15:clr>
        </p15:guide>
        <p15:guide id="5" orient="horz" pos="3027">
          <p15:clr>
            <a:srgbClr val="A4A3A4"/>
          </p15:clr>
        </p15:guide>
        <p15:guide id="6" orient="horz" pos="659">
          <p15:clr>
            <a:srgbClr val="A4A3A4"/>
          </p15:clr>
        </p15:guide>
        <p15:guide id="7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0"/>
    <a:srgbClr val="A47500"/>
    <a:srgbClr val="705000"/>
    <a:srgbClr val="FFC83C"/>
    <a:srgbClr val="005746"/>
    <a:srgbClr val="7DFFD2"/>
    <a:srgbClr val="FFE650"/>
    <a:srgbClr val="FFF55A"/>
    <a:srgbClr val="00D3A0"/>
    <a:srgbClr val="00F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Énfasi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Énfasi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Énfasi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25676" autoAdjust="0"/>
  </p:normalViewPr>
  <p:slideViewPr>
    <p:cSldViewPr snapToGrid="0" snapToObjects="1">
      <p:cViewPr varScale="1">
        <p:scale>
          <a:sx n="84" d="100"/>
          <a:sy n="84" d="100"/>
        </p:scale>
        <p:origin x="752" y="64"/>
      </p:cViewPr>
      <p:guideLst>
        <p:guide orient="horz" pos="1620"/>
        <p:guide pos="2880"/>
        <p:guide orient="horz"/>
        <p:guide pos="5759"/>
        <p:guide orient="horz" pos="3027"/>
        <p:guide orient="horz" pos="659"/>
        <p:guide pos="226"/>
      </p:guideLst>
    </p:cSldViewPr>
  </p:slideViewPr>
  <p:outlineViewPr>
    <p:cViewPr>
      <p:scale>
        <a:sx n="33" d="100"/>
        <a:sy n="33" d="100"/>
      </p:scale>
      <p:origin x="0" y="7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46" d="100"/>
          <a:sy n="146" d="100"/>
        </p:scale>
        <p:origin x="-4968" y="-104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án González Castro" userId="7d934954-19d8-40d5-b8db-8c034746e187" providerId="ADAL" clId="{F5551159-5821-49C2-9FF4-B6D3503B38B6}"/>
    <pc:docChg chg="modSld">
      <pc:chgData name="Iván González Castro" userId="7d934954-19d8-40d5-b8db-8c034746e187" providerId="ADAL" clId="{F5551159-5821-49C2-9FF4-B6D3503B38B6}" dt="2023-02-24T08:16:02.165" v="7" actId="1076"/>
      <pc:docMkLst>
        <pc:docMk/>
      </pc:docMkLst>
      <pc:sldChg chg="modSp mod">
        <pc:chgData name="Iván González Castro" userId="7d934954-19d8-40d5-b8db-8c034746e187" providerId="ADAL" clId="{F5551159-5821-49C2-9FF4-B6D3503B38B6}" dt="2023-02-24T08:16:02.165" v="7" actId="1076"/>
        <pc:sldMkLst>
          <pc:docMk/>
          <pc:sldMk cId="3196455699" sldId="360"/>
        </pc:sldMkLst>
        <pc:spChg chg="mod">
          <ac:chgData name="Iván González Castro" userId="7d934954-19d8-40d5-b8db-8c034746e187" providerId="ADAL" clId="{F5551159-5821-49C2-9FF4-B6D3503B38B6}" dt="2023-02-24T08:16:01.098" v="6" actId="20577"/>
          <ac:spMkLst>
            <pc:docMk/>
            <pc:sldMk cId="3196455699" sldId="360"/>
            <ac:spMk id="15" creationId="{00000000-0000-0000-0000-000000000000}"/>
          </ac:spMkLst>
        </pc:spChg>
        <pc:picChg chg="mod">
          <ac:chgData name="Iván González Castro" userId="7d934954-19d8-40d5-b8db-8c034746e187" providerId="ADAL" clId="{F5551159-5821-49C2-9FF4-B6D3503B38B6}" dt="2023-02-24T08:16:02.165" v="7" actId="1076"/>
          <ac:picMkLst>
            <pc:docMk/>
            <pc:sldMk cId="3196455699" sldId="360"/>
            <ac:picMk id="3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7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8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9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0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EC7A08"/>
            </a:solidFill>
            <a:effectLst/>
          </c:spPr>
          <c:dPt>
            <c:idx val="0"/>
            <c:bubble3D val="0"/>
            <c:spPr>
              <a:solidFill>
                <a:srgbClr val="005746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F38E-4CDF-88F1-14A597B38987}"/>
              </c:ext>
            </c:extLst>
          </c:dPt>
          <c:dPt>
            <c:idx val="1"/>
            <c:bubble3D val="0"/>
            <c:spPr>
              <a:solidFill>
                <a:srgbClr val="00964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F38E-4CDF-88F1-14A597B38987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53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8E-4CDF-88F1-14A597B38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533018132292297E-2"/>
          <c:y val="8.9129124404151105E-2"/>
          <c:w val="0.829673223580915"/>
          <c:h val="0.8282138163799429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86B9-491F-B4A3-5ABD66851419}"/>
              </c:ext>
            </c:extLst>
          </c:dPt>
          <c:dPt>
            <c:idx val="1"/>
            <c:bubble3D val="0"/>
            <c:spPr>
              <a:solidFill>
                <a:schemeClr val="tx2">
                  <a:alpha val="1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86B9-491F-B4A3-5ABD66851419}"/>
              </c:ext>
            </c:extLst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3">
                  <c:v>4to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B9-491F-B4A3-5ABD668514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276507328482395E-2"/>
          <c:y val="3.7134502923976603E-2"/>
          <c:w val="0.826528925734619"/>
          <c:h val="0.87002923976608204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90B-4B2D-BDB5-6A15B5977916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90B-4B2D-BDB5-6A15B5977916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B-4B2D-BDB5-6A15B5977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2698437893725999E-3"/>
          <c:w val="0.99095634920634901"/>
          <c:h val="0.99095831539348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BAD-48E9-ABF7-4C68FA5D1233}"/>
              </c:ext>
            </c:extLst>
          </c:dPt>
          <c:dPt>
            <c:idx val="1"/>
            <c:bubble3D val="0"/>
            <c:spPr>
              <a:solidFill>
                <a:srgbClr val="1F1F1F">
                  <a:lumMod val="25000"/>
                  <a:lumOff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BAD-48E9-ABF7-4C68FA5D1233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AD-48E9-ABF7-4C68FA5D1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276507328482395E-2"/>
          <c:y val="3.7134502923976603E-2"/>
          <c:w val="0.826528925734619"/>
          <c:h val="0.87002923976608204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4A0-4787-B52C-871A8DE8F0AD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4A0-4787-B52C-871A8DE8F0AD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84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A0-4787-B52C-871A8DE8F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2698437893725999E-3"/>
          <c:w val="0.99095634920634901"/>
          <c:h val="0.99095831539348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661-4CD8-9C30-CE27667BC3D1}"/>
              </c:ext>
            </c:extLst>
          </c:dPt>
          <c:dPt>
            <c:idx val="1"/>
            <c:bubble3D val="0"/>
            <c:spPr>
              <a:solidFill>
                <a:srgbClr val="1F1F1F">
                  <a:lumMod val="25000"/>
                  <a:lumOff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661-4CD8-9C30-CE27667BC3D1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46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61-4CD8-9C30-CE27667BC3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276507328482395E-2"/>
          <c:y val="3.7134502923976603E-2"/>
          <c:w val="0.826528925734619"/>
          <c:h val="0.87002923976608204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6AA-4B71-8979-742DB6AB416D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6AA-4B71-8979-742DB6AB416D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AA-4B71-8979-742DB6AB41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2698437893725999E-3"/>
          <c:w val="0.99095634920634901"/>
          <c:h val="0.99095831539348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BBB-4713-9075-38CE920B45CA}"/>
              </c:ext>
            </c:extLst>
          </c:dPt>
          <c:dPt>
            <c:idx val="1"/>
            <c:bubble3D val="0"/>
            <c:spPr>
              <a:solidFill>
                <a:srgbClr val="1F1F1F">
                  <a:lumMod val="25000"/>
                  <a:lumOff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BBB-4713-9075-38CE920B45CA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BB-4713-9075-38CE920B4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104166666666699E-3"/>
          <c:y val="4.6435292674288598E-3"/>
          <c:w val="0.99698958333333298"/>
          <c:h val="0.991112247945017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23C-4815-85BA-0AAE86163E59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23C-4815-85BA-0AAE86163E59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3C-4815-85BA-0AAE86163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4305555555555499E-4"/>
          <c:w val="0.99985694444444395"/>
          <c:h val="0.999856944444443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0EE-4E4D-BE0E-8F3B150CBEA6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0EE-4E4D-BE0E-8F3B150CBEA6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EE-4E4D-BE0E-8F3B150CB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104166666666699E-3"/>
          <c:y val="4.6435292674288598E-3"/>
          <c:w val="0.99698958333333298"/>
          <c:h val="0.991112247945017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5F2-430F-8F40-95F4BEFB1138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5F2-430F-8F40-95F4BEFB1138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F2-430F-8F40-95F4BEFB1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F0AB00"/>
            </a:solidFill>
            <a:effectLst/>
          </c:spPr>
          <c:dPt>
            <c:idx val="0"/>
            <c:bubble3D val="0"/>
            <c:spPr>
              <a:solidFill>
                <a:srgbClr val="EC7A08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928C-4589-A3AD-389C269774D6}"/>
              </c:ext>
            </c:extLst>
          </c:dPt>
          <c:dPt>
            <c:idx val="1"/>
            <c:bubble3D val="0"/>
            <c:spPr>
              <a:solidFill>
                <a:srgbClr val="F7D57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928C-4589-A3AD-389C269774D6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8C-4589-A3AD-389C26977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4305555555555499E-4"/>
          <c:w val="0.99985694444444395"/>
          <c:h val="0.999856944444443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B09-4903-A7A0-76D0B82BA219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B09-4903-A7A0-76D0B82BA219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09-4903-A7A0-76D0B82BA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104166666666699E-3"/>
          <c:y val="4.6435292674288598E-3"/>
          <c:w val="0.99698958333333298"/>
          <c:h val="0.991112247945017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617-4469-A27F-22205D90A508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617-4469-A27F-22205D90A508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17-4469-A27F-22205D90A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4305555555555499E-4"/>
          <c:w val="0.99985694444444395"/>
          <c:h val="0.999856944444443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25-4F78-A084-064E7E2E7AD6}"/>
              </c:ext>
            </c:extLst>
          </c:dPt>
          <c:dPt>
            <c:idx val="1"/>
            <c:bubble3D val="0"/>
            <c:spPr>
              <a:solidFill>
                <a:srgbClr val="C7C7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25-4F78-A084-064E7E2E7AD6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25-4F78-A084-064E7E2E7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103356689070229E-3"/>
          <c:y val="3.6732888111740788E-2"/>
          <c:w val="0.99698958333333298"/>
          <c:h val="0.991112247945017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964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AA8-4D83-BF49-72A2E2E9412D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AA8-4D83-BF49-72A2E2E9412D}"/>
              </c:ext>
            </c:extLst>
          </c:dPt>
          <c:cat>
            <c:numRef>
              <c:f>Hoja1!$A$2:$A$8</c:f>
              <c:numCache>
                <c:formatCode>General</c:formatCode>
                <c:ptCount val="7"/>
              </c:numCache>
            </c:numRef>
          </c:cat>
          <c:val>
            <c:numRef>
              <c:f>Hoja1!$B$2:$B$8</c:f>
              <c:numCache>
                <c:formatCode>General</c:formatCode>
                <c:ptCount val="7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A8-4D83-BF49-72A2E2E94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 sz="1200"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EC7A08"/>
            </a:solidFill>
            <a:effectLst/>
          </c:spPr>
          <c:dPt>
            <c:idx val="0"/>
            <c:bubble3D val="0"/>
            <c:spPr>
              <a:solidFill>
                <a:srgbClr val="00964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A8EB-4B9D-8AB2-9471237B1C2A}"/>
              </c:ext>
            </c:extLst>
          </c:dPt>
          <c:dPt>
            <c:idx val="1"/>
            <c:bubble3D val="0"/>
            <c:spPr>
              <a:solidFill>
                <a:srgbClr val="7FCA9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A8EB-4B9D-8AB2-9471237B1C2A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79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EB-4B9D-8AB2-9471237B1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EC7A08"/>
            </a:solidFill>
            <a:effectLst/>
          </c:spPr>
          <c:dPt>
            <c:idx val="0"/>
            <c:bubble3D val="0"/>
            <c:spPr>
              <a:solidFill>
                <a:srgbClr val="00964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B0D-4A68-A8F5-5C5ABA385DD9}"/>
              </c:ext>
            </c:extLst>
          </c:dPt>
          <c:dPt>
            <c:idx val="1"/>
            <c:bubble3D val="0"/>
            <c:spPr>
              <a:solidFill>
                <a:srgbClr val="7FCA9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B0D-4A68-A8F5-5C5ABA385DD9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82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0D-4A68-A8F5-5C5ABA385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F0AB00"/>
            </a:solidFill>
            <a:effectLst/>
          </c:spPr>
          <c:dPt>
            <c:idx val="0"/>
            <c:bubble3D val="0"/>
            <c:spPr>
              <a:solidFill>
                <a:srgbClr val="EC7A08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591-4CFA-83A3-0229C4D8BA33}"/>
              </c:ext>
            </c:extLst>
          </c:dPt>
          <c:dPt>
            <c:idx val="1"/>
            <c:bubble3D val="0"/>
            <c:spPr>
              <a:solidFill>
                <a:srgbClr val="F7D57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B591-4CFA-83A3-0229C4D8BA33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21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91-4CFA-83A3-0229C4D8B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EC7A08"/>
            </a:solidFill>
            <a:effectLst/>
          </c:spPr>
          <c:dPt>
            <c:idx val="0"/>
            <c:bubble3D val="0"/>
            <c:spPr>
              <a:solidFill>
                <a:srgbClr val="00964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A90A-4815-BA08-5733D1DE8DAE}"/>
              </c:ext>
            </c:extLst>
          </c:dPt>
          <c:dPt>
            <c:idx val="1"/>
            <c:bubble3D val="0"/>
            <c:spPr>
              <a:solidFill>
                <a:srgbClr val="7FCA9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A90A-4815-BA08-5733D1DE8DAE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0A-4815-BA08-5733D1DE8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F0AB00"/>
            </a:solidFill>
            <a:effectLst/>
          </c:spPr>
          <c:dPt>
            <c:idx val="0"/>
            <c:bubble3D val="0"/>
            <c:spPr>
              <a:solidFill>
                <a:srgbClr val="EC7A08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2312-4014-8C90-75CC18CEA184}"/>
              </c:ext>
            </c:extLst>
          </c:dPt>
          <c:dPt>
            <c:idx val="1"/>
            <c:bubble3D val="0"/>
            <c:spPr>
              <a:solidFill>
                <a:srgbClr val="F7D57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2312-4014-8C90-75CC18CEA184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19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12-4014-8C90-75CC18CEA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533018132292297E-2"/>
          <c:y val="8.9129124404151105E-2"/>
          <c:w val="0.829673223580915"/>
          <c:h val="0.8282138163799429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rgbClr val="C00000"/>
              </a:solidFill>
              <a:ln w="12700"/>
              <a:effectLst/>
            </c:spPr>
            <c:extLst>
              <c:ext xmlns:c16="http://schemas.microsoft.com/office/drawing/2014/chart" uri="{C3380CC4-5D6E-409C-BE32-E72D297353CC}">
                <c16:uniqueId val="{00000001-6633-4706-8501-5915C0142AEF}"/>
              </c:ext>
            </c:extLst>
          </c:dPt>
          <c:dPt>
            <c:idx val="1"/>
            <c:bubble3D val="0"/>
            <c:spPr>
              <a:solidFill>
                <a:schemeClr val="tx2">
                  <a:alpha val="10000"/>
                </a:schemeClr>
              </a:solidFill>
              <a:ln w="12700"/>
              <a:effectLst/>
            </c:spPr>
            <c:extLst>
              <c:ext xmlns:c16="http://schemas.microsoft.com/office/drawing/2014/chart" uri="{C3380CC4-5D6E-409C-BE32-E72D297353CC}">
                <c16:uniqueId val="{00000003-6633-4706-8501-5915C0142AEF}"/>
              </c:ext>
            </c:extLst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3">
                  <c:v>4to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33-4706-8501-5915C0142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533018132292297E-2"/>
          <c:y val="8.9129124404151105E-2"/>
          <c:w val="0.829673223580915"/>
          <c:h val="0.8282138163799429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2B5-42B9-8E96-1800390B016E}"/>
              </c:ext>
            </c:extLst>
          </c:dPt>
          <c:dPt>
            <c:idx val="1"/>
            <c:bubble3D val="0"/>
            <c:spPr>
              <a:solidFill>
                <a:schemeClr val="tx2">
                  <a:alpha val="1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2B5-42B9-8E96-1800390B016E}"/>
              </c:ext>
            </c:extLst>
          </c:dPt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2do trim.</c:v>
                </c:pt>
                <c:pt idx="3">
                  <c:v>4to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B5-42B9-8E96-1800390B0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630A7-3791-7B4A-885C-EA539E6FA1AC}" type="datetime1">
              <a:rPr lang="es-ES" smtClean="0"/>
              <a:t>24/02/2023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ED8E4-230C-8B42-94B4-42770A5416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0153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E3983-725E-0847-94DE-21B9A90ACBD7}" type="datetime1">
              <a:rPr lang="es-ES" smtClean="0"/>
              <a:t>24/02/2023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CA142-61DA-8345-A6DE-13A61505BE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7824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2"/>
              </a:gs>
            </a:gsLst>
            <a:lin ang="114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1430111" y="413657"/>
            <a:ext cx="7590972" cy="4316186"/>
          </a:xfrm>
        </p:spPr>
        <p:txBody>
          <a:bodyPr anchor="ctr">
            <a:noAutofit/>
          </a:bodyPr>
          <a:lstStyle>
            <a:lvl1pPr algn="ctr">
              <a:defRPr sz="41300" b="1">
                <a:solidFill>
                  <a:schemeClr val="accent2">
                    <a:alpha val="2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130119" y="3830412"/>
            <a:ext cx="4376738" cy="529318"/>
          </a:xfrm>
        </p:spPr>
        <p:txBody>
          <a:bodyPr anchor="ctr">
            <a:no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130119" y="4366987"/>
            <a:ext cx="4376738" cy="362856"/>
          </a:xfrm>
        </p:spPr>
        <p:txBody>
          <a:bodyPr anchor="ctr"/>
          <a:lstStyle>
            <a:lvl1pPr algn="l">
              <a:defRPr b="0">
                <a:solidFill>
                  <a:srgbClr val="FFFFFF"/>
                </a:solidFill>
              </a:defRPr>
            </a:lvl1pPr>
          </a:lstStyle>
          <a:p>
            <a:pPr lvl="0"/>
            <a:r>
              <a:rPr lang="es-ES_tradnl" dirty="0"/>
              <a:t>Subtítulo de sección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904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adros Conclusión/Explic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50000"/>
                </a:schemeClr>
              </a:gs>
              <a:gs pos="100000">
                <a:schemeClr val="bg1">
                  <a:alpha val="48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Marcador de texto 33"/>
          <p:cNvSpPr>
            <a:spLocks noGrp="1"/>
          </p:cNvSpPr>
          <p:nvPr>
            <p:ph type="body" sz="quarter" idx="25"/>
          </p:nvPr>
        </p:nvSpPr>
        <p:spPr>
          <a:xfrm>
            <a:off x="2908663" y="2074119"/>
            <a:ext cx="3337343" cy="525886"/>
          </a:xfrm>
          <a:noFill/>
        </p:spPr>
        <p:txBody>
          <a:bodyPr wrap="square" tIns="108000" bIns="108000" anchor="t">
            <a:spAutoFit/>
          </a:bodyPr>
          <a:lstStyle>
            <a:lvl1pPr marL="171450" indent="-171450" algn="ctr">
              <a:buClr>
                <a:schemeClr val="accent1"/>
              </a:buClr>
              <a:buFont typeface="Wingdings" charset="2"/>
              <a:buChar char="§"/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2" name="Marcador de texto 33"/>
          <p:cNvSpPr>
            <a:spLocks noGrp="1"/>
          </p:cNvSpPr>
          <p:nvPr>
            <p:ph type="body" sz="quarter" idx="26" hasCustomPrompt="1"/>
          </p:nvPr>
        </p:nvSpPr>
        <p:spPr>
          <a:xfrm>
            <a:off x="2908663" y="1489579"/>
            <a:ext cx="3337343" cy="402775"/>
          </a:xfrm>
          <a:noFill/>
        </p:spPr>
        <p:txBody>
          <a:bodyPr wrap="square" tIns="108000" bIns="108000" anchor="t">
            <a:spAutoFit/>
          </a:bodyPr>
          <a:lstStyle>
            <a:lvl1pPr algn="ctr">
              <a:defRPr sz="12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Para conclusión</a:t>
            </a:r>
            <a:endParaRPr lang="es-ES" dirty="0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8" name="Imagen 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9424189-0449-4D5C-92FF-4DDAEA9958D9}"/>
              </a:ext>
            </a:extLst>
          </p:cNvPr>
          <p:cNvCxnSpPr/>
          <p:nvPr userDrawn="1"/>
        </p:nvCxnSpPr>
        <p:spPr>
          <a:xfrm>
            <a:off x="6178" y="190865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30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locíme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22"/>
          </p:nvPr>
        </p:nvSpPr>
        <p:spPr>
          <a:xfrm>
            <a:off x="260178" y="1451366"/>
            <a:ext cx="7772400" cy="371998"/>
          </a:xfrm>
          <a:noFill/>
        </p:spPr>
        <p:txBody>
          <a:bodyPr wrap="square" tIns="108000" bIns="108000" anchor="ctr">
            <a:sp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8" name="Imagen 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B4FA92B-784E-4AFF-9FDF-005236AF9CB1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011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 de Españ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9"/>
          <p:cNvSpPr>
            <a:spLocks noGrp="1"/>
          </p:cNvSpPr>
          <p:nvPr>
            <p:ph type="body" sz="quarter" idx="17" hasCustomPrompt="1"/>
          </p:nvPr>
        </p:nvSpPr>
        <p:spPr>
          <a:xfrm>
            <a:off x="884098" y="1536395"/>
            <a:ext cx="358443" cy="359642"/>
          </a:xfrm>
        </p:spPr>
        <p:txBody>
          <a:bodyPr anchor="ctr">
            <a:noAutofit/>
          </a:bodyPr>
          <a:lstStyle>
            <a:lvl1pPr algn="ctr"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dirty="0"/>
              <a:t>1 </a:t>
            </a:r>
            <a:endParaRPr lang="es-ES" dirty="0"/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884098" y="2279987"/>
            <a:ext cx="358444" cy="354304"/>
          </a:xfrm>
        </p:spPr>
        <p:txBody>
          <a:bodyPr anchor="ctr">
            <a:noAutofit/>
          </a:bodyPr>
          <a:lstStyle>
            <a:lvl1pPr algn="ctr"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dirty="0"/>
              <a:t>2</a:t>
            </a:r>
            <a:endParaRPr lang="es-ES" dirty="0"/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1242541" y="1539118"/>
            <a:ext cx="3260811" cy="356919"/>
          </a:xfrm>
        </p:spPr>
        <p:txBody>
          <a:bodyPr anchor="ctr">
            <a:noAutofit/>
          </a:bodyPr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</a:t>
            </a:r>
            <a:endParaRPr lang="es-ES" dirty="0"/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1242541" y="2279987"/>
            <a:ext cx="3260811" cy="354304"/>
          </a:xfrm>
        </p:spPr>
        <p:txBody>
          <a:bodyPr anchor="ctr">
            <a:normAutofit/>
          </a:bodyPr>
          <a:lstStyle>
            <a:lvl1pPr algn="l">
              <a:defRPr sz="1100" b="0">
                <a:solidFill>
                  <a:srgbClr val="1F1F1F"/>
                </a:solidFill>
              </a:defRPr>
            </a:lvl1pPr>
          </a:lstStyle>
          <a:p>
            <a:pPr lvl="0"/>
            <a:r>
              <a:rPr lang="es-ES_tradnl" dirty="0"/>
              <a:t>Haga clic para modificar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22"/>
          </p:nvPr>
        </p:nvSpPr>
        <p:spPr>
          <a:xfrm>
            <a:off x="884096" y="2984993"/>
            <a:ext cx="3619255" cy="471487"/>
          </a:xfrm>
        </p:spPr>
        <p:txBody>
          <a:bodyPr anchor="ctr"/>
          <a:lstStyle>
            <a:lvl1pPr algn="ctr"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3" name="Marcador de texto 33"/>
          <p:cNvSpPr>
            <a:spLocks noGrp="1"/>
          </p:cNvSpPr>
          <p:nvPr>
            <p:ph type="body" sz="quarter" idx="23"/>
          </p:nvPr>
        </p:nvSpPr>
        <p:spPr>
          <a:xfrm>
            <a:off x="884096" y="3650885"/>
            <a:ext cx="3619255" cy="471487"/>
          </a:xfrm>
        </p:spPr>
        <p:txBody>
          <a:bodyPr anchor="ctr"/>
          <a:lstStyle>
            <a:lvl1pPr algn="ctr"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5" name="Marcador de texto 33"/>
          <p:cNvSpPr>
            <a:spLocks noGrp="1"/>
          </p:cNvSpPr>
          <p:nvPr>
            <p:ph type="body" sz="quarter" idx="24"/>
          </p:nvPr>
        </p:nvSpPr>
        <p:spPr>
          <a:xfrm>
            <a:off x="884096" y="4337371"/>
            <a:ext cx="3619255" cy="471487"/>
          </a:xfrm>
        </p:spPr>
        <p:txBody>
          <a:bodyPr anchor="ctr"/>
          <a:lstStyle>
            <a:lvl1pPr algn="ctr"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9" name="Marcador de texto 31"/>
          <p:cNvSpPr>
            <a:spLocks noGrp="1"/>
          </p:cNvSpPr>
          <p:nvPr>
            <p:ph type="body" sz="quarter" idx="25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Imagen 15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F36BB4F-1D84-43B2-9051-A89FF30A7EB9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92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pa de Españ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33"/>
          <p:cNvSpPr>
            <a:spLocks noGrp="1"/>
          </p:cNvSpPr>
          <p:nvPr>
            <p:ph type="body" sz="quarter" idx="24"/>
          </p:nvPr>
        </p:nvSpPr>
        <p:spPr>
          <a:xfrm>
            <a:off x="971467" y="4600743"/>
            <a:ext cx="1663524" cy="471487"/>
          </a:xfrm>
        </p:spPr>
        <p:txBody>
          <a:bodyPr anchor="ctr">
            <a:noAutofit/>
          </a:bodyPr>
          <a:lstStyle>
            <a:lvl1pPr algn="ctr">
              <a:defRPr sz="11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9" name="Marcador de texto 31"/>
          <p:cNvSpPr>
            <a:spLocks noGrp="1"/>
          </p:cNvSpPr>
          <p:nvPr>
            <p:ph type="body" sz="quarter" idx="25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Marcador de texto 33"/>
          <p:cNvSpPr>
            <a:spLocks noGrp="1"/>
          </p:cNvSpPr>
          <p:nvPr>
            <p:ph type="body" sz="quarter" idx="26"/>
          </p:nvPr>
        </p:nvSpPr>
        <p:spPr>
          <a:xfrm>
            <a:off x="3640448" y="4600743"/>
            <a:ext cx="1673328" cy="471487"/>
          </a:xfrm>
        </p:spPr>
        <p:txBody>
          <a:bodyPr anchor="ctr">
            <a:noAutofit/>
          </a:bodyPr>
          <a:lstStyle>
            <a:lvl1pPr algn="ctr">
              <a:defRPr sz="11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6" name="Marcador de texto 33"/>
          <p:cNvSpPr>
            <a:spLocks noGrp="1"/>
          </p:cNvSpPr>
          <p:nvPr>
            <p:ph type="body" sz="quarter" idx="27"/>
          </p:nvPr>
        </p:nvSpPr>
        <p:spPr>
          <a:xfrm>
            <a:off x="6267122" y="4600743"/>
            <a:ext cx="1670568" cy="471487"/>
          </a:xfrm>
        </p:spPr>
        <p:txBody>
          <a:bodyPr anchor="ctr">
            <a:noAutofit/>
          </a:bodyPr>
          <a:lstStyle>
            <a:lvl1pPr algn="ctr">
              <a:defRPr sz="11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18" name="Imagen 1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B8B5BF3-FB25-46B8-BEDB-DC691DF13654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3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pa de Españ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33"/>
          <p:cNvSpPr>
            <a:spLocks noGrp="1"/>
          </p:cNvSpPr>
          <p:nvPr>
            <p:ph type="body" sz="quarter" idx="24"/>
          </p:nvPr>
        </p:nvSpPr>
        <p:spPr>
          <a:xfrm>
            <a:off x="827114" y="1447864"/>
            <a:ext cx="1663524" cy="471487"/>
          </a:xfrm>
        </p:spPr>
        <p:txBody>
          <a:bodyPr anchor="ctr">
            <a:noAutofit/>
          </a:bodyPr>
          <a:lstStyle>
            <a:lvl1pPr algn="ctr">
              <a:defRPr sz="11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9" name="Marcador de texto 31"/>
          <p:cNvSpPr>
            <a:spLocks noGrp="1"/>
          </p:cNvSpPr>
          <p:nvPr>
            <p:ph type="body" sz="quarter" idx="25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0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Marcador de texto 33"/>
          <p:cNvSpPr>
            <a:spLocks noGrp="1"/>
          </p:cNvSpPr>
          <p:nvPr>
            <p:ph type="body" sz="quarter" idx="26"/>
          </p:nvPr>
        </p:nvSpPr>
        <p:spPr>
          <a:xfrm>
            <a:off x="822212" y="2367453"/>
            <a:ext cx="1673328" cy="471487"/>
          </a:xfrm>
        </p:spPr>
        <p:txBody>
          <a:bodyPr anchor="ctr">
            <a:noAutofit/>
          </a:bodyPr>
          <a:lstStyle>
            <a:lvl1pPr algn="ctr">
              <a:defRPr sz="11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6" name="Marcador de texto 33"/>
          <p:cNvSpPr>
            <a:spLocks noGrp="1"/>
          </p:cNvSpPr>
          <p:nvPr>
            <p:ph type="body" sz="quarter" idx="27"/>
          </p:nvPr>
        </p:nvSpPr>
        <p:spPr>
          <a:xfrm>
            <a:off x="823592" y="3279744"/>
            <a:ext cx="1670568" cy="471487"/>
          </a:xfrm>
        </p:spPr>
        <p:txBody>
          <a:bodyPr anchor="ctr">
            <a:noAutofit/>
          </a:bodyPr>
          <a:lstStyle>
            <a:lvl1pPr algn="ctr">
              <a:defRPr sz="11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18" name="Imagen 1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218F42E-5048-4CE3-8AD8-779C7827E626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92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protagonista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68121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109971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pic>
        <p:nvPicPr>
          <p:cNvPr id="8" name="Imagen 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124766D-22E5-4D44-BE4E-BD1D7362C375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29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Imagen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4572000" cy="5143500"/>
          </a:xfrm>
        </p:spPr>
        <p:txBody>
          <a:bodyPr anchor="ctr"/>
          <a:lstStyle>
            <a:lvl1pPr algn="ctr">
              <a:defRPr sz="1200">
                <a:solidFill>
                  <a:srgbClr val="F2F2F2"/>
                </a:solidFill>
              </a:defRPr>
            </a:lvl1pPr>
          </a:lstStyle>
          <a:p>
            <a:r>
              <a:rPr lang="es-E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Texto + Imagen V1</a:t>
            </a:r>
            <a:endParaRPr lang="es-ES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6317106" y="0"/>
            <a:ext cx="1083573" cy="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31"/>
          <p:cNvSpPr>
            <a:spLocks noGrp="1"/>
          </p:cNvSpPr>
          <p:nvPr>
            <p:ph type="body" sz="quarter" idx="25"/>
          </p:nvPr>
        </p:nvSpPr>
        <p:spPr>
          <a:xfrm>
            <a:off x="4572000" y="449944"/>
            <a:ext cx="4572000" cy="353636"/>
          </a:xfrm>
        </p:spPr>
        <p:txBody>
          <a:bodyPr anchor="t">
            <a:noAutofit/>
          </a:bodyPr>
          <a:lstStyle>
            <a:lvl1pPr algn="ctr">
              <a:defRPr sz="14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26"/>
          </p:nvPr>
        </p:nvSpPr>
        <p:spPr>
          <a:xfrm>
            <a:off x="4572000" y="87314"/>
            <a:ext cx="4572000" cy="362630"/>
          </a:xfrm>
        </p:spPr>
        <p:txBody>
          <a:bodyPr anchor="ctr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dirty="0"/>
              <a:t>Haga clic para modificar</a:t>
            </a:r>
            <a:endParaRPr lang="es-ES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7"/>
          </p:nvPr>
        </p:nvSpPr>
        <p:spPr>
          <a:xfrm>
            <a:off x="5058229" y="1255486"/>
            <a:ext cx="3599542" cy="3222171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9" name="Imagen 8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FC63AC5-60AD-47B0-B3A9-00886A9BCFE4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829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Image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803488" y="-1"/>
            <a:ext cx="3749612" cy="46564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4259353" y="483789"/>
            <a:ext cx="3773226" cy="46597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1200">
                <a:solidFill>
                  <a:srgbClr val="F2F2F2"/>
                </a:solidFill>
              </a:defRPr>
            </a:lvl1pPr>
          </a:lstStyle>
          <a:p>
            <a:r>
              <a:rPr lang="es-E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Texto + Imagen V1</a:t>
            </a:r>
            <a:endParaRPr lang="es-ES" dirty="0"/>
          </a:p>
        </p:txBody>
      </p:sp>
      <p:sp>
        <p:nvSpPr>
          <p:cNvPr id="11" name="Marcador de texto 31"/>
          <p:cNvSpPr>
            <a:spLocks noGrp="1"/>
          </p:cNvSpPr>
          <p:nvPr>
            <p:ph type="body" sz="quarter" idx="25"/>
          </p:nvPr>
        </p:nvSpPr>
        <p:spPr>
          <a:xfrm>
            <a:off x="1004265" y="756347"/>
            <a:ext cx="2373842" cy="353636"/>
          </a:xfrm>
        </p:spPr>
        <p:txBody>
          <a:bodyPr anchor="ctr">
            <a:norm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26"/>
          </p:nvPr>
        </p:nvSpPr>
        <p:spPr>
          <a:xfrm>
            <a:off x="1004265" y="173704"/>
            <a:ext cx="2373842" cy="539448"/>
          </a:xfrm>
        </p:spPr>
        <p:txBody>
          <a:bodyPr anchor="ctr">
            <a:no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dirty="0"/>
              <a:t>Haga clic para modificar</a:t>
            </a:r>
            <a:endParaRPr lang="es-ES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7"/>
          </p:nvPr>
        </p:nvSpPr>
        <p:spPr>
          <a:xfrm>
            <a:off x="1004264" y="1255486"/>
            <a:ext cx="3065015" cy="3222171"/>
          </a:xfrm>
        </p:spPr>
        <p:txBody>
          <a:bodyPr>
            <a:normAutofit/>
          </a:bodyPr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9" name="Imagen 8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46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Imagen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2284378"/>
            <a:ext cx="9144000" cy="492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9144000" cy="228437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1200">
                <a:solidFill>
                  <a:srgbClr val="F2F2F2"/>
                </a:solidFill>
              </a:defRPr>
            </a:lvl1pPr>
          </a:lstStyle>
          <a:p>
            <a:r>
              <a:rPr lang="es-E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Inserta una imagen</a:t>
            </a:r>
            <a:endParaRPr lang="es-ES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7"/>
          </p:nvPr>
        </p:nvSpPr>
        <p:spPr>
          <a:xfrm>
            <a:off x="648482" y="2640172"/>
            <a:ext cx="3065015" cy="2129355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  <a:effectLst>
            <a:outerShdw blurRad="152400" dist="38100" dir="2700000" algn="tl" rotWithShape="0">
              <a:prstClr val="black">
                <a:alpha val="29000"/>
              </a:prstClr>
            </a:outerShdw>
          </a:effectLst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178" y="181340"/>
            <a:ext cx="0" cy="640878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31"/>
          <p:cNvSpPr>
            <a:spLocks noGrp="1"/>
          </p:cNvSpPr>
          <p:nvPr>
            <p:ph type="body" sz="quarter" idx="21" hasCustomPrompt="1"/>
          </p:nvPr>
        </p:nvSpPr>
        <p:spPr>
          <a:xfrm>
            <a:off x="260178" y="599840"/>
            <a:ext cx="7772400" cy="222378"/>
          </a:xfrm>
          <a:effectLst>
            <a:outerShdw blurRad="152400" dist="38100" dir="2700000" algn="tl" rotWithShape="0">
              <a:prstClr val="black">
                <a:alpha val="29000"/>
              </a:prstClr>
            </a:outerShdw>
          </a:effectLst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Subtítulo en caso de que sea necesario</a:t>
            </a:r>
          </a:p>
        </p:txBody>
      </p:sp>
      <p:sp>
        <p:nvSpPr>
          <p:cNvPr id="16" name="Marcador de texto 14"/>
          <p:cNvSpPr>
            <a:spLocks noGrp="1"/>
          </p:cNvSpPr>
          <p:nvPr>
            <p:ph type="body" sz="quarter" idx="28"/>
          </p:nvPr>
        </p:nvSpPr>
        <p:spPr>
          <a:xfrm>
            <a:off x="4582720" y="2640172"/>
            <a:ext cx="3065015" cy="2129355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17" name="Imagen 16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2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Protagon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9144000" cy="51435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1200">
                <a:solidFill>
                  <a:srgbClr val="F2F2F2"/>
                </a:solidFill>
              </a:defRPr>
            </a:lvl1pPr>
          </a:lstStyle>
          <a:p>
            <a:r>
              <a:rPr lang="es-E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Texto + Imagen V1</a:t>
            </a:r>
            <a:endParaRPr lang="es-E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898466"/>
            <a:ext cx="2651387" cy="760240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1650373"/>
            <a:ext cx="2651387" cy="336617"/>
          </a:xfrm>
        </p:spPr>
        <p:txBody>
          <a:bodyPr anchor="ctr">
            <a:noAutofit/>
          </a:bodyPr>
          <a:lstStyle>
            <a:lvl1pPr algn="l">
              <a:defRPr sz="14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>
          <a:xfrm>
            <a:off x="260350" y="2185988"/>
            <a:ext cx="2513013" cy="2314575"/>
          </a:xfrm>
        </p:spPr>
        <p:txBody>
          <a:bodyPr>
            <a:normAutofit/>
          </a:bodyPr>
          <a:lstStyle>
            <a:lvl1pPr>
              <a:defRPr sz="1050">
                <a:solidFill>
                  <a:srgbClr val="FFFFFF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FDC97C4-F7C8-4DE3-AE02-EBDF6176CEB5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3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1120774" y="1215292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1120772" y="2172065"/>
            <a:ext cx="1069119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41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2625724" y="1215292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42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2625724" y="2172065"/>
            <a:ext cx="1069976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43" name="Marcador de texto 5"/>
          <p:cNvSpPr>
            <a:spLocks noGrp="1"/>
          </p:cNvSpPr>
          <p:nvPr>
            <p:ph type="body" sz="quarter" idx="14" hasCustomPrompt="1"/>
          </p:nvPr>
        </p:nvSpPr>
        <p:spPr>
          <a:xfrm>
            <a:off x="4130674" y="1215292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44" name="Marcador de texto 7"/>
          <p:cNvSpPr>
            <a:spLocks noGrp="1"/>
          </p:cNvSpPr>
          <p:nvPr>
            <p:ph type="body" sz="quarter" idx="15" hasCustomPrompt="1"/>
          </p:nvPr>
        </p:nvSpPr>
        <p:spPr>
          <a:xfrm>
            <a:off x="4130672" y="2172065"/>
            <a:ext cx="1069977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45" name="Marcador de texto 5"/>
          <p:cNvSpPr>
            <a:spLocks noGrp="1"/>
          </p:cNvSpPr>
          <p:nvPr>
            <p:ph type="body" sz="quarter" idx="16" hasCustomPrompt="1"/>
          </p:nvPr>
        </p:nvSpPr>
        <p:spPr>
          <a:xfrm>
            <a:off x="5635624" y="1215292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46" name="Marcador de texto 7"/>
          <p:cNvSpPr>
            <a:spLocks noGrp="1"/>
          </p:cNvSpPr>
          <p:nvPr>
            <p:ph type="body" sz="quarter" idx="17" hasCustomPrompt="1"/>
          </p:nvPr>
        </p:nvSpPr>
        <p:spPr>
          <a:xfrm>
            <a:off x="5635622" y="2172065"/>
            <a:ext cx="1063627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47" name="Marcador de texto 5"/>
          <p:cNvSpPr>
            <a:spLocks noGrp="1"/>
          </p:cNvSpPr>
          <p:nvPr>
            <p:ph type="body" sz="quarter" idx="18" hasCustomPrompt="1"/>
          </p:nvPr>
        </p:nvSpPr>
        <p:spPr>
          <a:xfrm>
            <a:off x="7140573" y="1215292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48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7140572" y="2172065"/>
            <a:ext cx="1063628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54" name="Marcador de texto 5"/>
          <p:cNvSpPr>
            <a:spLocks noGrp="1"/>
          </p:cNvSpPr>
          <p:nvPr>
            <p:ph type="body" sz="quarter" idx="20" hasCustomPrompt="1"/>
          </p:nvPr>
        </p:nvSpPr>
        <p:spPr>
          <a:xfrm>
            <a:off x="1120774" y="2953175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Marcador de texto 7"/>
          <p:cNvSpPr>
            <a:spLocks noGrp="1"/>
          </p:cNvSpPr>
          <p:nvPr>
            <p:ph type="body" sz="quarter" idx="21" hasCustomPrompt="1"/>
          </p:nvPr>
        </p:nvSpPr>
        <p:spPr>
          <a:xfrm>
            <a:off x="1120772" y="3909948"/>
            <a:ext cx="1069119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56" name="Marcador de texto 5"/>
          <p:cNvSpPr>
            <a:spLocks noGrp="1"/>
          </p:cNvSpPr>
          <p:nvPr>
            <p:ph type="body" sz="quarter" idx="22" hasCustomPrompt="1"/>
          </p:nvPr>
        </p:nvSpPr>
        <p:spPr>
          <a:xfrm>
            <a:off x="2625724" y="2953175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7" name="Marcador de texto 7"/>
          <p:cNvSpPr>
            <a:spLocks noGrp="1"/>
          </p:cNvSpPr>
          <p:nvPr>
            <p:ph type="body" sz="quarter" idx="23" hasCustomPrompt="1"/>
          </p:nvPr>
        </p:nvSpPr>
        <p:spPr>
          <a:xfrm>
            <a:off x="2625724" y="3909948"/>
            <a:ext cx="1069976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58" name="Marcador de texto 5"/>
          <p:cNvSpPr>
            <a:spLocks noGrp="1"/>
          </p:cNvSpPr>
          <p:nvPr>
            <p:ph type="body" sz="quarter" idx="24" hasCustomPrompt="1"/>
          </p:nvPr>
        </p:nvSpPr>
        <p:spPr>
          <a:xfrm>
            <a:off x="4130674" y="2953175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9" name="Marcador de texto 7"/>
          <p:cNvSpPr>
            <a:spLocks noGrp="1"/>
          </p:cNvSpPr>
          <p:nvPr>
            <p:ph type="body" sz="quarter" idx="25" hasCustomPrompt="1"/>
          </p:nvPr>
        </p:nvSpPr>
        <p:spPr>
          <a:xfrm>
            <a:off x="4130672" y="3909948"/>
            <a:ext cx="1069977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60" name="Marcador de texto 5"/>
          <p:cNvSpPr>
            <a:spLocks noGrp="1"/>
          </p:cNvSpPr>
          <p:nvPr>
            <p:ph type="body" sz="quarter" idx="26" hasCustomPrompt="1"/>
          </p:nvPr>
        </p:nvSpPr>
        <p:spPr>
          <a:xfrm>
            <a:off x="5635624" y="2953175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1" name="Marcador de texto 7"/>
          <p:cNvSpPr>
            <a:spLocks noGrp="1"/>
          </p:cNvSpPr>
          <p:nvPr>
            <p:ph type="body" sz="quarter" idx="27" hasCustomPrompt="1"/>
          </p:nvPr>
        </p:nvSpPr>
        <p:spPr>
          <a:xfrm>
            <a:off x="5635622" y="3909948"/>
            <a:ext cx="1063627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62" name="Marcador de texto 5"/>
          <p:cNvSpPr>
            <a:spLocks noGrp="1"/>
          </p:cNvSpPr>
          <p:nvPr>
            <p:ph type="body" sz="quarter" idx="28" hasCustomPrompt="1"/>
          </p:nvPr>
        </p:nvSpPr>
        <p:spPr>
          <a:xfrm>
            <a:off x="7140573" y="2953175"/>
            <a:ext cx="892175" cy="956773"/>
          </a:xfrm>
        </p:spPr>
        <p:txBody>
          <a:bodyPr wrap="square" tIns="108000" bIns="108000" anchor="ctr">
            <a:spAutoFit/>
          </a:bodyPr>
          <a:lstStyle>
            <a:lvl1pPr algn="l">
              <a:defRPr sz="48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3" name="Marcador de texto 7"/>
          <p:cNvSpPr>
            <a:spLocks noGrp="1"/>
          </p:cNvSpPr>
          <p:nvPr>
            <p:ph type="body" sz="quarter" idx="29" hasCustomPrompt="1"/>
          </p:nvPr>
        </p:nvSpPr>
        <p:spPr>
          <a:xfrm>
            <a:off x="7140572" y="3909948"/>
            <a:ext cx="1063628" cy="400110"/>
          </a:xfrm>
        </p:spPr>
        <p:txBody>
          <a:bodyPr wrap="square" anchor="ctr">
            <a:spAutoFit/>
          </a:bodyPr>
          <a:lstStyle>
            <a:lvl1pPr algn="l"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cxnSp>
        <p:nvCxnSpPr>
          <p:cNvPr id="64" name="Conector recto 63"/>
          <p:cNvCxnSpPr/>
          <p:nvPr userDrawn="1"/>
        </p:nvCxnSpPr>
        <p:spPr>
          <a:xfrm>
            <a:off x="6178" y="181340"/>
            <a:ext cx="0" cy="41281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452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Equipo</a:t>
            </a:r>
            <a:endParaRPr lang="en-US" dirty="0"/>
          </a:p>
        </p:txBody>
      </p:sp>
      <p:cxnSp>
        <p:nvCxnSpPr>
          <p:cNvPr id="24" name="Conector recto 23"/>
          <p:cNvCxnSpPr/>
          <p:nvPr userDrawn="1"/>
        </p:nvCxnSpPr>
        <p:spPr>
          <a:xfrm>
            <a:off x="6178" y="181340"/>
            <a:ext cx="0" cy="640878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Marcador de texto 31"/>
          <p:cNvSpPr>
            <a:spLocks noGrp="1"/>
          </p:cNvSpPr>
          <p:nvPr>
            <p:ph type="body" sz="quarter" idx="21" hasCustomPrompt="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Subtítulo en caso de que sea necesario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22" hasCustomPrompt="1"/>
          </p:nvPr>
        </p:nvSpPr>
        <p:spPr>
          <a:xfrm>
            <a:off x="704493" y="2692365"/>
            <a:ext cx="1282120" cy="395869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</a:t>
            </a:r>
            <a:br>
              <a:rPr lang="es-ES_tradnl" dirty="0"/>
            </a:br>
            <a:r>
              <a:rPr lang="es-ES_tradnl" dirty="0"/>
              <a:t>y Apellidos</a:t>
            </a:r>
            <a:endParaRPr lang="es-ES" dirty="0"/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24"/>
          </p:nvPr>
        </p:nvSpPr>
        <p:spPr>
          <a:xfrm>
            <a:off x="704493" y="1192408"/>
            <a:ext cx="1282120" cy="1430386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Marcador de posición de imagen 3"/>
          <p:cNvSpPr>
            <a:spLocks noGrp="1"/>
          </p:cNvSpPr>
          <p:nvPr>
            <p:ph type="pic" sz="quarter" idx="25"/>
          </p:nvPr>
        </p:nvSpPr>
        <p:spPr>
          <a:xfrm>
            <a:off x="2322390" y="1192408"/>
            <a:ext cx="1282120" cy="1430386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Marcador de posición de imagen 3"/>
          <p:cNvSpPr>
            <a:spLocks noGrp="1"/>
          </p:cNvSpPr>
          <p:nvPr>
            <p:ph type="pic" sz="quarter" idx="26"/>
          </p:nvPr>
        </p:nvSpPr>
        <p:spPr>
          <a:xfrm>
            <a:off x="3940287" y="1192408"/>
            <a:ext cx="1282120" cy="1430386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Marcador de posición de imagen 3"/>
          <p:cNvSpPr>
            <a:spLocks noGrp="1"/>
          </p:cNvSpPr>
          <p:nvPr>
            <p:ph type="pic" sz="quarter" idx="27"/>
          </p:nvPr>
        </p:nvSpPr>
        <p:spPr>
          <a:xfrm>
            <a:off x="5558184" y="1192408"/>
            <a:ext cx="1282120" cy="1430386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28"/>
          </p:nvPr>
        </p:nvSpPr>
        <p:spPr>
          <a:xfrm>
            <a:off x="7176080" y="1192408"/>
            <a:ext cx="1282120" cy="1430386"/>
          </a:xfrm>
        </p:spPr>
        <p:txBody>
          <a:bodyPr/>
          <a:lstStyle/>
          <a:p>
            <a:endParaRPr lang="es-ES"/>
          </a:p>
        </p:txBody>
      </p:sp>
      <p:sp>
        <p:nvSpPr>
          <p:cNvPr id="21" name="Marcador de texto 33"/>
          <p:cNvSpPr>
            <a:spLocks noGrp="1"/>
          </p:cNvSpPr>
          <p:nvPr>
            <p:ph type="body" sz="quarter" idx="29" hasCustomPrompt="1"/>
          </p:nvPr>
        </p:nvSpPr>
        <p:spPr>
          <a:xfrm>
            <a:off x="704493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Información/CV</a:t>
            </a:r>
            <a:endParaRPr lang="es-ES" dirty="0"/>
          </a:p>
        </p:txBody>
      </p:sp>
      <p:sp>
        <p:nvSpPr>
          <p:cNvPr id="26" name="Marcador de texto 33"/>
          <p:cNvSpPr>
            <a:spLocks noGrp="1"/>
          </p:cNvSpPr>
          <p:nvPr>
            <p:ph type="body" sz="quarter" idx="30" hasCustomPrompt="1"/>
          </p:nvPr>
        </p:nvSpPr>
        <p:spPr>
          <a:xfrm>
            <a:off x="2322390" y="2692365"/>
            <a:ext cx="1282120" cy="395869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</a:t>
            </a:r>
            <a:br>
              <a:rPr lang="es-ES_tradnl" dirty="0"/>
            </a:br>
            <a:r>
              <a:rPr lang="es-ES_tradnl" dirty="0"/>
              <a:t>y Apellidos</a:t>
            </a:r>
            <a:endParaRPr lang="es-ES" dirty="0"/>
          </a:p>
        </p:txBody>
      </p:sp>
      <p:sp>
        <p:nvSpPr>
          <p:cNvPr id="27" name="Marcador de texto 33"/>
          <p:cNvSpPr>
            <a:spLocks noGrp="1"/>
          </p:cNvSpPr>
          <p:nvPr>
            <p:ph type="body" sz="quarter" idx="31" hasCustomPrompt="1"/>
          </p:nvPr>
        </p:nvSpPr>
        <p:spPr>
          <a:xfrm>
            <a:off x="2322390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Información/CV</a:t>
            </a:r>
            <a:endParaRPr lang="es-ES" dirty="0"/>
          </a:p>
        </p:txBody>
      </p:sp>
      <p:sp>
        <p:nvSpPr>
          <p:cNvPr id="28" name="Marcador de texto 33"/>
          <p:cNvSpPr>
            <a:spLocks noGrp="1"/>
          </p:cNvSpPr>
          <p:nvPr>
            <p:ph type="body" sz="quarter" idx="32" hasCustomPrompt="1"/>
          </p:nvPr>
        </p:nvSpPr>
        <p:spPr>
          <a:xfrm>
            <a:off x="3940287" y="2692365"/>
            <a:ext cx="1282120" cy="395869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</a:t>
            </a:r>
            <a:br>
              <a:rPr lang="es-ES_tradnl" dirty="0"/>
            </a:br>
            <a:r>
              <a:rPr lang="es-ES_tradnl" dirty="0"/>
              <a:t>y Apellidos</a:t>
            </a:r>
            <a:endParaRPr lang="es-ES" dirty="0"/>
          </a:p>
        </p:txBody>
      </p:sp>
      <p:sp>
        <p:nvSpPr>
          <p:cNvPr id="29" name="Marcador de texto 33"/>
          <p:cNvSpPr>
            <a:spLocks noGrp="1"/>
          </p:cNvSpPr>
          <p:nvPr>
            <p:ph type="body" sz="quarter" idx="33" hasCustomPrompt="1"/>
          </p:nvPr>
        </p:nvSpPr>
        <p:spPr>
          <a:xfrm>
            <a:off x="3940287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Información/CV</a:t>
            </a:r>
            <a:endParaRPr lang="es-ES" dirty="0"/>
          </a:p>
        </p:txBody>
      </p:sp>
      <p:sp>
        <p:nvSpPr>
          <p:cNvPr id="30" name="Marcador de texto 33"/>
          <p:cNvSpPr>
            <a:spLocks noGrp="1"/>
          </p:cNvSpPr>
          <p:nvPr>
            <p:ph type="body" sz="quarter" idx="34" hasCustomPrompt="1"/>
          </p:nvPr>
        </p:nvSpPr>
        <p:spPr>
          <a:xfrm>
            <a:off x="5558184" y="2692365"/>
            <a:ext cx="1282120" cy="395869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</a:t>
            </a:r>
            <a:br>
              <a:rPr lang="es-ES_tradnl" dirty="0"/>
            </a:br>
            <a:r>
              <a:rPr lang="es-ES_tradnl" dirty="0"/>
              <a:t>y Apellidos</a:t>
            </a:r>
            <a:endParaRPr lang="es-ES" dirty="0"/>
          </a:p>
        </p:txBody>
      </p:sp>
      <p:sp>
        <p:nvSpPr>
          <p:cNvPr id="31" name="Marcador de texto 33"/>
          <p:cNvSpPr>
            <a:spLocks noGrp="1"/>
          </p:cNvSpPr>
          <p:nvPr>
            <p:ph type="body" sz="quarter" idx="35" hasCustomPrompt="1"/>
          </p:nvPr>
        </p:nvSpPr>
        <p:spPr>
          <a:xfrm>
            <a:off x="5558184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Información/CV</a:t>
            </a:r>
            <a:endParaRPr lang="es-ES" dirty="0"/>
          </a:p>
        </p:txBody>
      </p:sp>
      <p:sp>
        <p:nvSpPr>
          <p:cNvPr id="33" name="Marcador de texto 33"/>
          <p:cNvSpPr>
            <a:spLocks noGrp="1"/>
          </p:cNvSpPr>
          <p:nvPr>
            <p:ph type="body" sz="quarter" idx="36" hasCustomPrompt="1"/>
          </p:nvPr>
        </p:nvSpPr>
        <p:spPr>
          <a:xfrm>
            <a:off x="7176080" y="2692365"/>
            <a:ext cx="1282120" cy="395869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</a:t>
            </a:r>
            <a:br>
              <a:rPr lang="es-ES_tradnl" dirty="0"/>
            </a:br>
            <a:r>
              <a:rPr lang="es-ES_tradnl" dirty="0"/>
              <a:t>y Apellidos</a:t>
            </a:r>
            <a:endParaRPr lang="es-ES" dirty="0"/>
          </a:p>
        </p:txBody>
      </p:sp>
      <p:sp>
        <p:nvSpPr>
          <p:cNvPr id="35" name="Marcador de texto 33"/>
          <p:cNvSpPr>
            <a:spLocks noGrp="1"/>
          </p:cNvSpPr>
          <p:nvPr>
            <p:ph type="body" sz="quarter" idx="37" hasCustomPrompt="1"/>
          </p:nvPr>
        </p:nvSpPr>
        <p:spPr>
          <a:xfrm>
            <a:off x="7176080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Información/CV</a:t>
            </a:r>
            <a:endParaRPr lang="es-ES" dirty="0"/>
          </a:p>
        </p:txBody>
      </p:sp>
      <p:pic>
        <p:nvPicPr>
          <p:cNvPr id="23" name="Imagen 22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65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nfasis - Deztacar cifras con explic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9143999" cy="2310332"/>
          </a:xfr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  <a:effectLst>
            <a:outerShdw blurRad="152400" dist="38100" dir="2700000" algn="tl" rotWithShape="0">
              <a:prstClr val="black">
                <a:alpha val="29000"/>
              </a:prstClr>
            </a:outerShdw>
          </a:effectLst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Destacados</a:t>
            </a:r>
            <a:endParaRPr lang="en-US" dirty="0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1" hasCustomPrompt="1"/>
          </p:nvPr>
        </p:nvSpPr>
        <p:spPr>
          <a:xfrm>
            <a:off x="260178" y="599840"/>
            <a:ext cx="7772400" cy="222378"/>
          </a:xfrm>
          <a:effectLst>
            <a:outerShdw blurRad="152400" dist="38100" dir="2700000" algn="tl" rotWithShape="0">
              <a:prstClr val="black">
                <a:alpha val="29000"/>
              </a:prstClr>
            </a:outerShdw>
          </a:effectLst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Subtítulo en caso de que sea necesario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22" hasCustomPrompt="1"/>
          </p:nvPr>
        </p:nvSpPr>
        <p:spPr>
          <a:xfrm>
            <a:off x="704493" y="2746226"/>
            <a:ext cx="1282120" cy="288147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Destacado</a:t>
            </a:r>
            <a:endParaRPr lang="es-ES" dirty="0"/>
          </a:p>
        </p:txBody>
      </p:sp>
      <p:sp>
        <p:nvSpPr>
          <p:cNvPr id="21" name="Marcador de texto 33"/>
          <p:cNvSpPr>
            <a:spLocks noGrp="1"/>
          </p:cNvSpPr>
          <p:nvPr>
            <p:ph type="body" sz="quarter" idx="29" hasCustomPrompt="1"/>
          </p:nvPr>
        </p:nvSpPr>
        <p:spPr>
          <a:xfrm>
            <a:off x="704493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Explicación</a:t>
            </a:r>
            <a:endParaRPr lang="es-ES" dirty="0"/>
          </a:p>
        </p:txBody>
      </p:sp>
      <p:sp>
        <p:nvSpPr>
          <p:cNvPr id="22" name="Marcador de texto 33"/>
          <p:cNvSpPr>
            <a:spLocks noGrp="1"/>
          </p:cNvSpPr>
          <p:nvPr>
            <p:ph type="body" sz="quarter" idx="30" hasCustomPrompt="1"/>
          </p:nvPr>
        </p:nvSpPr>
        <p:spPr>
          <a:xfrm>
            <a:off x="2310467" y="2746226"/>
            <a:ext cx="1282120" cy="288147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Destacado</a:t>
            </a:r>
            <a:endParaRPr lang="es-ES" dirty="0"/>
          </a:p>
        </p:txBody>
      </p:sp>
      <p:sp>
        <p:nvSpPr>
          <p:cNvPr id="23" name="Marcador de texto 33"/>
          <p:cNvSpPr>
            <a:spLocks noGrp="1"/>
          </p:cNvSpPr>
          <p:nvPr>
            <p:ph type="body" sz="quarter" idx="31" hasCustomPrompt="1"/>
          </p:nvPr>
        </p:nvSpPr>
        <p:spPr>
          <a:xfrm>
            <a:off x="2310467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Explicación</a:t>
            </a:r>
            <a:endParaRPr lang="es-ES" dirty="0"/>
          </a:p>
        </p:txBody>
      </p:sp>
      <p:sp>
        <p:nvSpPr>
          <p:cNvPr id="36" name="Marcador de texto 33"/>
          <p:cNvSpPr>
            <a:spLocks noGrp="1"/>
          </p:cNvSpPr>
          <p:nvPr>
            <p:ph type="body" sz="quarter" idx="32" hasCustomPrompt="1"/>
          </p:nvPr>
        </p:nvSpPr>
        <p:spPr>
          <a:xfrm>
            <a:off x="3916441" y="2746226"/>
            <a:ext cx="1282120" cy="288147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Destacado</a:t>
            </a:r>
            <a:endParaRPr lang="es-ES" dirty="0"/>
          </a:p>
        </p:txBody>
      </p:sp>
      <p:sp>
        <p:nvSpPr>
          <p:cNvPr id="37" name="Marcador de texto 33"/>
          <p:cNvSpPr>
            <a:spLocks noGrp="1"/>
          </p:cNvSpPr>
          <p:nvPr>
            <p:ph type="body" sz="quarter" idx="33" hasCustomPrompt="1"/>
          </p:nvPr>
        </p:nvSpPr>
        <p:spPr>
          <a:xfrm>
            <a:off x="3916441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Explicación</a:t>
            </a:r>
            <a:endParaRPr lang="es-ES" dirty="0"/>
          </a:p>
        </p:txBody>
      </p:sp>
      <p:sp>
        <p:nvSpPr>
          <p:cNvPr id="38" name="Marcador de texto 33"/>
          <p:cNvSpPr>
            <a:spLocks noGrp="1"/>
          </p:cNvSpPr>
          <p:nvPr>
            <p:ph type="body" sz="quarter" idx="34" hasCustomPrompt="1"/>
          </p:nvPr>
        </p:nvSpPr>
        <p:spPr>
          <a:xfrm>
            <a:off x="5522415" y="2746226"/>
            <a:ext cx="1282120" cy="288147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Destacado</a:t>
            </a:r>
            <a:endParaRPr lang="es-ES" dirty="0"/>
          </a:p>
        </p:txBody>
      </p:sp>
      <p:sp>
        <p:nvSpPr>
          <p:cNvPr id="39" name="Marcador de texto 33"/>
          <p:cNvSpPr>
            <a:spLocks noGrp="1"/>
          </p:cNvSpPr>
          <p:nvPr>
            <p:ph type="body" sz="quarter" idx="35" hasCustomPrompt="1"/>
          </p:nvPr>
        </p:nvSpPr>
        <p:spPr>
          <a:xfrm>
            <a:off x="5522415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Explicación</a:t>
            </a:r>
            <a:endParaRPr lang="es-ES" dirty="0"/>
          </a:p>
        </p:txBody>
      </p:sp>
      <p:sp>
        <p:nvSpPr>
          <p:cNvPr id="40" name="Marcador de texto 33"/>
          <p:cNvSpPr>
            <a:spLocks noGrp="1"/>
          </p:cNvSpPr>
          <p:nvPr>
            <p:ph type="body" sz="quarter" idx="36" hasCustomPrompt="1"/>
          </p:nvPr>
        </p:nvSpPr>
        <p:spPr>
          <a:xfrm>
            <a:off x="7128390" y="2746226"/>
            <a:ext cx="1282120" cy="288147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Destacado</a:t>
            </a:r>
            <a:endParaRPr lang="es-ES" dirty="0"/>
          </a:p>
        </p:txBody>
      </p:sp>
      <p:sp>
        <p:nvSpPr>
          <p:cNvPr id="41" name="Marcador de texto 33"/>
          <p:cNvSpPr>
            <a:spLocks noGrp="1"/>
          </p:cNvSpPr>
          <p:nvPr>
            <p:ph type="body" sz="quarter" idx="37" hasCustomPrompt="1"/>
          </p:nvPr>
        </p:nvSpPr>
        <p:spPr>
          <a:xfrm>
            <a:off x="7128390" y="3149774"/>
            <a:ext cx="1282120" cy="211203"/>
          </a:xfrm>
          <a:noFill/>
        </p:spPr>
        <p:txBody>
          <a:bodyPr wrap="square" lIns="36000" tIns="36000" rIns="36000" bIns="36000" anchor="ctr">
            <a:spAutoFit/>
          </a:bodyPr>
          <a:lstStyle>
            <a:lvl1pPr algn="ctr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Explicación</a:t>
            </a:r>
            <a:endParaRPr lang="es-ES" dirty="0"/>
          </a:p>
        </p:txBody>
      </p:sp>
      <p:pic>
        <p:nvPicPr>
          <p:cNvPr id="18" name="Imagen 1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27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nfasis - Ci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3000146"/>
            <a:ext cx="9144000" cy="2143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2515" y="2255584"/>
            <a:ext cx="1566362" cy="208040"/>
          </a:xfrm>
        </p:spPr>
        <p:txBody>
          <a:bodyPr wrap="none" anchor="ctr">
            <a:noAutofit/>
          </a:bodyPr>
          <a:lstStyle>
            <a:lvl1pPr algn="ctr">
              <a:defRPr sz="28700" b="1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lvl="0"/>
            <a:r>
              <a:rPr lang="es-ES_tradnl" dirty="0"/>
              <a:t>“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4432934" y="2255584"/>
            <a:ext cx="3914201" cy="2135141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536575" y="0"/>
            <a:ext cx="3667125" cy="4390726"/>
          </a:xfrm>
          <a:effectLst>
            <a:outerShdw blurRad="142875" dist="25400" dir="2700000" algn="tl" rotWithShape="0">
              <a:srgbClr val="000000">
                <a:alpha val="34000"/>
              </a:srgbClr>
            </a:outerShdw>
          </a:effec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8418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fras con explic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3602286" y="933625"/>
            <a:ext cx="1800363" cy="405027"/>
          </a:xfrm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2876378" cy="5143500"/>
          </a:xfrm>
          <a:effectLst/>
        </p:spPr>
        <p:txBody>
          <a:bodyPr/>
          <a:lstStyle/>
          <a:p>
            <a:endParaRPr lang="es-ES"/>
          </a:p>
        </p:txBody>
      </p:sp>
      <p:sp>
        <p:nvSpPr>
          <p:cNvPr id="7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2286" y="1338652"/>
            <a:ext cx="1800363" cy="775730"/>
          </a:xfrm>
        </p:spPr>
        <p:txBody>
          <a:bodyPr anchor="t">
            <a:noAutofit/>
          </a:bodyPr>
          <a:lstStyle>
            <a:lvl1pPr algn="l"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9" name="Marcador de texto 7"/>
          <p:cNvSpPr>
            <a:spLocks noGrp="1"/>
          </p:cNvSpPr>
          <p:nvPr>
            <p:ph type="body" sz="quarter" idx="14" hasCustomPrompt="1"/>
          </p:nvPr>
        </p:nvSpPr>
        <p:spPr>
          <a:xfrm>
            <a:off x="6355096" y="933625"/>
            <a:ext cx="1800363" cy="405027"/>
          </a:xfrm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10" name="Marcador de texto 7"/>
          <p:cNvSpPr>
            <a:spLocks noGrp="1"/>
          </p:cNvSpPr>
          <p:nvPr>
            <p:ph type="body" sz="quarter" idx="15" hasCustomPrompt="1"/>
          </p:nvPr>
        </p:nvSpPr>
        <p:spPr>
          <a:xfrm>
            <a:off x="6355096" y="1338652"/>
            <a:ext cx="1800363" cy="775730"/>
          </a:xfrm>
        </p:spPr>
        <p:txBody>
          <a:bodyPr anchor="t">
            <a:noAutofit/>
          </a:bodyPr>
          <a:lstStyle>
            <a:lvl1pPr algn="l"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19" name="Marcador de texto 7"/>
          <p:cNvSpPr>
            <a:spLocks noGrp="1"/>
          </p:cNvSpPr>
          <p:nvPr>
            <p:ph type="body" sz="quarter" idx="16" hasCustomPrompt="1"/>
          </p:nvPr>
        </p:nvSpPr>
        <p:spPr>
          <a:xfrm>
            <a:off x="3602286" y="2279136"/>
            <a:ext cx="1800363" cy="405027"/>
          </a:xfrm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20" name="Marcador de texto 7"/>
          <p:cNvSpPr>
            <a:spLocks noGrp="1"/>
          </p:cNvSpPr>
          <p:nvPr>
            <p:ph type="body" sz="quarter" idx="17" hasCustomPrompt="1"/>
          </p:nvPr>
        </p:nvSpPr>
        <p:spPr>
          <a:xfrm>
            <a:off x="3602286" y="2684163"/>
            <a:ext cx="1800363" cy="775730"/>
          </a:xfrm>
        </p:spPr>
        <p:txBody>
          <a:bodyPr anchor="t">
            <a:noAutofit/>
          </a:bodyPr>
          <a:lstStyle>
            <a:lvl1pPr algn="l"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21" name="Marcador de texto 7"/>
          <p:cNvSpPr>
            <a:spLocks noGrp="1"/>
          </p:cNvSpPr>
          <p:nvPr>
            <p:ph type="body" sz="quarter" idx="18" hasCustomPrompt="1"/>
          </p:nvPr>
        </p:nvSpPr>
        <p:spPr>
          <a:xfrm>
            <a:off x="6355096" y="2279136"/>
            <a:ext cx="1800363" cy="405027"/>
          </a:xfrm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2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6355096" y="2684163"/>
            <a:ext cx="1800363" cy="775730"/>
          </a:xfrm>
        </p:spPr>
        <p:txBody>
          <a:bodyPr anchor="t">
            <a:noAutofit/>
          </a:bodyPr>
          <a:lstStyle>
            <a:lvl1pPr algn="l"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23" name="Marcador de texto 7"/>
          <p:cNvSpPr>
            <a:spLocks noGrp="1"/>
          </p:cNvSpPr>
          <p:nvPr>
            <p:ph type="body" sz="quarter" idx="20" hasCustomPrompt="1"/>
          </p:nvPr>
        </p:nvSpPr>
        <p:spPr>
          <a:xfrm>
            <a:off x="3602286" y="3645242"/>
            <a:ext cx="1800363" cy="405027"/>
          </a:xfrm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24" name="Marcador de texto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2286" y="4050269"/>
            <a:ext cx="1800363" cy="775730"/>
          </a:xfrm>
        </p:spPr>
        <p:txBody>
          <a:bodyPr anchor="t">
            <a:noAutofit/>
          </a:bodyPr>
          <a:lstStyle>
            <a:lvl1pPr algn="l"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25" name="Marcador de texto 7"/>
          <p:cNvSpPr>
            <a:spLocks noGrp="1"/>
          </p:cNvSpPr>
          <p:nvPr>
            <p:ph type="body" sz="quarter" idx="22" hasCustomPrompt="1"/>
          </p:nvPr>
        </p:nvSpPr>
        <p:spPr>
          <a:xfrm>
            <a:off x="6355096" y="3645242"/>
            <a:ext cx="1800363" cy="405027"/>
          </a:xfrm>
        </p:spPr>
        <p:txBody>
          <a:bodyPr anchor="ctr">
            <a:noAutofit/>
          </a:bodyPr>
          <a:lstStyle>
            <a:lvl1pPr algn="l">
              <a:defRPr sz="1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26" name="Marcador de texto 7"/>
          <p:cNvSpPr>
            <a:spLocks noGrp="1"/>
          </p:cNvSpPr>
          <p:nvPr>
            <p:ph type="body" sz="quarter" idx="23" hasCustomPrompt="1"/>
          </p:nvPr>
        </p:nvSpPr>
        <p:spPr>
          <a:xfrm>
            <a:off x="6355096" y="4050269"/>
            <a:ext cx="1800363" cy="775730"/>
          </a:xfrm>
        </p:spPr>
        <p:txBody>
          <a:bodyPr anchor="t">
            <a:noAutofit/>
          </a:bodyPr>
          <a:lstStyle>
            <a:lvl1pPr algn="l"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pic>
        <p:nvPicPr>
          <p:cNvPr id="27" name="Imagen 26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28" name="Conector recto 27"/>
          <p:cNvCxnSpPr/>
          <p:nvPr userDrawn="1"/>
        </p:nvCxnSpPr>
        <p:spPr>
          <a:xfrm>
            <a:off x="5338503" y="0"/>
            <a:ext cx="1083573" cy="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31"/>
          <p:cNvSpPr>
            <a:spLocks noGrp="1"/>
          </p:cNvSpPr>
          <p:nvPr>
            <p:ph type="body" sz="quarter" idx="25"/>
          </p:nvPr>
        </p:nvSpPr>
        <p:spPr>
          <a:xfrm>
            <a:off x="3602285" y="449944"/>
            <a:ext cx="4553173" cy="353636"/>
          </a:xfrm>
        </p:spPr>
        <p:txBody>
          <a:bodyPr anchor="t">
            <a:noAutofit/>
          </a:bodyPr>
          <a:lstStyle>
            <a:lvl1pPr algn="ctr">
              <a:defRPr sz="14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0" name="Marcador de contenido 12"/>
          <p:cNvSpPr>
            <a:spLocks noGrp="1"/>
          </p:cNvSpPr>
          <p:nvPr>
            <p:ph sz="quarter" idx="26"/>
          </p:nvPr>
        </p:nvSpPr>
        <p:spPr>
          <a:xfrm>
            <a:off x="3602285" y="87314"/>
            <a:ext cx="4553173" cy="362630"/>
          </a:xfrm>
        </p:spPr>
        <p:txBody>
          <a:bodyPr anchor="ctr">
            <a:noAutofit/>
          </a:bodyPr>
          <a:lstStyle>
            <a:lvl1pPr algn="ctr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dirty="0"/>
              <a:t>Haga clic para modificar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9535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fras con explic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407746" y="291757"/>
            <a:ext cx="3187065" cy="405027"/>
          </a:xfrm>
        </p:spPr>
        <p:txBody>
          <a:bodyPr anchor="ctr">
            <a:noAutofit/>
          </a:bodyPr>
          <a:lstStyle>
            <a:lvl1pPr algn="l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578864" cy="5143500"/>
          </a:xfrm>
          <a:effectLst/>
        </p:spPr>
        <p:txBody>
          <a:bodyPr/>
          <a:lstStyle/>
          <a:p>
            <a:endParaRPr lang="es-ES"/>
          </a:p>
        </p:txBody>
      </p:sp>
      <p:sp>
        <p:nvSpPr>
          <p:cNvPr id="7" name="Marcador de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407746" y="696784"/>
            <a:ext cx="3187065" cy="518297"/>
          </a:xfrm>
        </p:spPr>
        <p:txBody>
          <a:bodyPr anchor="t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pic>
        <p:nvPicPr>
          <p:cNvPr id="27" name="Imagen 26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2231768" cy="412810"/>
          </a:xfrm>
          <a:effectLst>
            <a:outerShdw blurRad="152400" dist="38100" dir="2700000" algn="tl" rotWithShape="0">
              <a:prstClr val="black">
                <a:alpha val="29000"/>
              </a:prstClr>
            </a:outerShdw>
          </a:effectLst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cxnSp>
        <p:nvCxnSpPr>
          <p:cNvPr id="32" name="Conector recto 31"/>
          <p:cNvCxnSpPr/>
          <p:nvPr userDrawn="1"/>
        </p:nvCxnSpPr>
        <p:spPr>
          <a:xfrm>
            <a:off x="6178" y="181340"/>
            <a:ext cx="0" cy="640878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Marcador de texto 31"/>
          <p:cNvSpPr>
            <a:spLocks noGrp="1"/>
          </p:cNvSpPr>
          <p:nvPr>
            <p:ph type="body" sz="quarter" idx="24" hasCustomPrompt="1"/>
          </p:nvPr>
        </p:nvSpPr>
        <p:spPr>
          <a:xfrm>
            <a:off x="260178" y="599840"/>
            <a:ext cx="1737498" cy="670160"/>
          </a:xfrm>
          <a:effectLst>
            <a:outerShdw blurRad="152400" dist="38100" dir="2700000" algn="tl" rotWithShape="0">
              <a:prstClr val="black">
                <a:alpha val="29000"/>
              </a:prstClr>
            </a:outerShdw>
          </a:effectLst>
        </p:spPr>
        <p:txBody>
          <a:bodyPr anchor="t">
            <a:noAutofit/>
          </a:bodyPr>
          <a:lstStyle>
            <a:lvl1pPr algn="l">
              <a:defRPr sz="14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Subtítulo en caso de que sea necesario</a:t>
            </a:r>
          </a:p>
        </p:txBody>
      </p:sp>
      <p:sp>
        <p:nvSpPr>
          <p:cNvPr id="34" name="Marcador de texto 7"/>
          <p:cNvSpPr>
            <a:spLocks noGrp="1"/>
          </p:cNvSpPr>
          <p:nvPr>
            <p:ph type="body" sz="quarter" idx="25" hasCustomPrompt="1"/>
          </p:nvPr>
        </p:nvSpPr>
        <p:spPr>
          <a:xfrm>
            <a:off x="5407746" y="1400437"/>
            <a:ext cx="3187065" cy="405027"/>
          </a:xfrm>
        </p:spPr>
        <p:txBody>
          <a:bodyPr anchor="ctr">
            <a:noAutofit/>
          </a:bodyPr>
          <a:lstStyle>
            <a:lvl1pPr algn="l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5" name="Marcador de texto 7"/>
          <p:cNvSpPr>
            <a:spLocks noGrp="1"/>
          </p:cNvSpPr>
          <p:nvPr>
            <p:ph type="body" sz="quarter" idx="26" hasCustomPrompt="1"/>
          </p:nvPr>
        </p:nvSpPr>
        <p:spPr>
          <a:xfrm>
            <a:off x="5407746" y="1805464"/>
            <a:ext cx="3187065" cy="518297"/>
          </a:xfrm>
        </p:spPr>
        <p:txBody>
          <a:bodyPr anchor="t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6" name="Marcador de texto 7"/>
          <p:cNvSpPr>
            <a:spLocks noGrp="1"/>
          </p:cNvSpPr>
          <p:nvPr>
            <p:ph type="body" sz="quarter" idx="27" hasCustomPrompt="1"/>
          </p:nvPr>
        </p:nvSpPr>
        <p:spPr>
          <a:xfrm>
            <a:off x="5407746" y="2464492"/>
            <a:ext cx="3187065" cy="405027"/>
          </a:xfrm>
        </p:spPr>
        <p:txBody>
          <a:bodyPr anchor="ctr">
            <a:noAutofit/>
          </a:bodyPr>
          <a:lstStyle>
            <a:lvl1pPr algn="l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7" name="Marcador de texto 7"/>
          <p:cNvSpPr>
            <a:spLocks noGrp="1"/>
          </p:cNvSpPr>
          <p:nvPr>
            <p:ph type="body" sz="quarter" idx="28" hasCustomPrompt="1"/>
          </p:nvPr>
        </p:nvSpPr>
        <p:spPr>
          <a:xfrm>
            <a:off x="5407746" y="2869519"/>
            <a:ext cx="3187065" cy="518297"/>
          </a:xfrm>
        </p:spPr>
        <p:txBody>
          <a:bodyPr anchor="t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8" name="Marcador de texto 7"/>
          <p:cNvSpPr>
            <a:spLocks noGrp="1"/>
          </p:cNvSpPr>
          <p:nvPr>
            <p:ph type="body" sz="quarter" idx="29" hasCustomPrompt="1"/>
          </p:nvPr>
        </p:nvSpPr>
        <p:spPr>
          <a:xfrm>
            <a:off x="5407746" y="3514816"/>
            <a:ext cx="3187065" cy="405027"/>
          </a:xfrm>
        </p:spPr>
        <p:txBody>
          <a:bodyPr anchor="ctr">
            <a:noAutofit/>
          </a:bodyPr>
          <a:lstStyle>
            <a:lvl1pPr algn="l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  <p:sp>
        <p:nvSpPr>
          <p:cNvPr id="39" name="Marcador de texto 7"/>
          <p:cNvSpPr>
            <a:spLocks noGrp="1"/>
          </p:cNvSpPr>
          <p:nvPr>
            <p:ph type="body" sz="quarter" idx="30" hasCustomPrompt="1"/>
          </p:nvPr>
        </p:nvSpPr>
        <p:spPr>
          <a:xfrm>
            <a:off x="5407746" y="3919843"/>
            <a:ext cx="3187065" cy="518297"/>
          </a:xfrm>
        </p:spPr>
        <p:txBody>
          <a:bodyPr anchor="t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Nombre de sección</a:t>
            </a:r>
          </a:p>
        </p:txBody>
      </p:sp>
    </p:spTree>
    <p:extLst>
      <p:ext uri="{BB962C8B-B14F-4D97-AF65-F5344CB8AC3E}">
        <p14:creationId xmlns:p14="http://schemas.microsoft.com/office/powerpoint/2010/main" val="2228378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43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de sec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3576819" cy="51435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2"/>
              </a:gs>
            </a:gsLst>
            <a:lin ang="114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298604" y="1468646"/>
            <a:ext cx="1230616" cy="903866"/>
          </a:xfrm>
        </p:spPr>
        <p:txBody>
          <a:bodyPr anchor="ctr">
            <a:noAutofit/>
          </a:bodyPr>
          <a:lstStyle>
            <a:lvl1pPr algn="ctr">
              <a:defRPr sz="7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298604" y="2681413"/>
            <a:ext cx="2336492" cy="529318"/>
          </a:xfrm>
        </p:spPr>
        <p:txBody>
          <a:bodyPr anchor="ctr">
            <a:no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dirty="0"/>
              <a:t>Nombre</a:t>
            </a:r>
            <a:br>
              <a:rPr lang="es-ES_tradnl" dirty="0"/>
            </a:br>
            <a:r>
              <a:rPr lang="es-ES_tradnl" dirty="0"/>
              <a:t>de sección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298604" y="3297122"/>
            <a:ext cx="2336492" cy="362856"/>
          </a:xfrm>
        </p:spPr>
        <p:txBody>
          <a:bodyPr anchor="ctr">
            <a:normAutofit/>
          </a:bodyPr>
          <a:lstStyle>
            <a:lvl1pPr algn="l"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s-ES_tradnl" dirty="0"/>
              <a:t>Subtítulo de sección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2997688" y="426554"/>
            <a:ext cx="6146312" cy="4290392"/>
          </a:xfrm>
          <a:effectLst>
            <a:outerShdw blurRad="161925" dist="635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44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locíme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Marcador de gráfico 8"/>
          <p:cNvSpPr>
            <a:spLocks noGrp="1"/>
          </p:cNvSpPr>
          <p:nvPr>
            <p:ph type="chart" sz="quarter" idx="13"/>
          </p:nvPr>
        </p:nvSpPr>
        <p:spPr>
          <a:xfrm>
            <a:off x="704493" y="1403594"/>
            <a:ext cx="1802254" cy="180429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Marcador de gráfico 8"/>
          <p:cNvSpPr>
            <a:spLocks noGrp="1"/>
          </p:cNvSpPr>
          <p:nvPr>
            <p:ph type="chart" sz="quarter" idx="14"/>
          </p:nvPr>
        </p:nvSpPr>
        <p:spPr>
          <a:xfrm>
            <a:off x="2688311" y="1403594"/>
            <a:ext cx="1802254" cy="180429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gráfico 8"/>
          <p:cNvSpPr>
            <a:spLocks noGrp="1"/>
          </p:cNvSpPr>
          <p:nvPr>
            <p:ph type="chart" sz="quarter" idx="15"/>
          </p:nvPr>
        </p:nvSpPr>
        <p:spPr>
          <a:xfrm>
            <a:off x="4672129" y="1403594"/>
            <a:ext cx="1802254" cy="180429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Marcador de gráfico 8"/>
          <p:cNvSpPr>
            <a:spLocks noGrp="1"/>
          </p:cNvSpPr>
          <p:nvPr>
            <p:ph type="chart" sz="quarter" idx="16"/>
          </p:nvPr>
        </p:nvSpPr>
        <p:spPr>
          <a:xfrm>
            <a:off x="6655946" y="1403594"/>
            <a:ext cx="1802254" cy="1804292"/>
          </a:xfrm>
        </p:spPr>
        <p:txBody>
          <a:bodyPr/>
          <a:lstStyle/>
          <a:p>
            <a:endParaRPr lang="es-ES" dirty="0"/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704493" y="6517640"/>
            <a:ext cx="7753707" cy="0"/>
          </a:xfrm>
          <a:prstGeom prst="line">
            <a:avLst/>
          </a:prstGeom>
          <a:ln w="12700" cmpd="sng"/>
          <a:effectLst>
            <a:outerShdw blurRad="104775" dist="58039" dir="5400000" rotWithShape="0">
              <a:srgbClr val="000000">
                <a:alpha val="1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Marcador de texto 19"/>
          <p:cNvSpPr>
            <a:spLocks noGrp="1"/>
          </p:cNvSpPr>
          <p:nvPr>
            <p:ph type="body" sz="quarter" idx="17"/>
          </p:nvPr>
        </p:nvSpPr>
        <p:spPr>
          <a:xfrm>
            <a:off x="1023270" y="1023902"/>
            <a:ext cx="1164971" cy="379692"/>
          </a:xfrm>
        </p:spPr>
        <p:txBody>
          <a:bodyPr wrap="none" tIns="108000" bIns="108000" anchor="ctr">
            <a:spAutoFit/>
          </a:bodyPr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21" name="Marcador de texto 19"/>
          <p:cNvSpPr>
            <a:spLocks noGrp="1"/>
          </p:cNvSpPr>
          <p:nvPr>
            <p:ph type="body" sz="quarter" idx="18"/>
          </p:nvPr>
        </p:nvSpPr>
        <p:spPr>
          <a:xfrm>
            <a:off x="3006731" y="1023902"/>
            <a:ext cx="1164971" cy="379692"/>
          </a:xfrm>
        </p:spPr>
        <p:txBody>
          <a:bodyPr wrap="none" tIns="108000" bIns="108000" anchor="ctr">
            <a:spAutoFit/>
          </a:bodyPr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4990990" y="1023902"/>
            <a:ext cx="1164971" cy="379692"/>
          </a:xfrm>
        </p:spPr>
        <p:txBody>
          <a:bodyPr wrap="none" tIns="108000" bIns="108000" anchor="ctr">
            <a:spAutoFit/>
          </a:bodyPr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23" name="Marcador de texto 19"/>
          <p:cNvSpPr>
            <a:spLocks noGrp="1"/>
          </p:cNvSpPr>
          <p:nvPr>
            <p:ph type="body" sz="quarter" idx="20"/>
          </p:nvPr>
        </p:nvSpPr>
        <p:spPr>
          <a:xfrm>
            <a:off x="6974807" y="1023902"/>
            <a:ext cx="1164971" cy="379692"/>
          </a:xfrm>
        </p:spPr>
        <p:txBody>
          <a:bodyPr wrap="none" tIns="108000" bIns="108000" anchor="ctr">
            <a:spAutoFit/>
          </a:bodyPr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27" name="Elipse 26"/>
          <p:cNvSpPr/>
          <p:nvPr userDrawn="1"/>
        </p:nvSpPr>
        <p:spPr>
          <a:xfrm>
            <a:off x="1509485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 userDrawn="1"/>
        </p:nvSpPr>
        <p:spPr>
          <a:xfrm>
            <a:off x="3505200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 userDrawn="1"/>
        </p:nvSpPr>
        <p:spPr>
          <a:xfrm>
            <a:off x="5493657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 userDrawn="1"/>
        </p:nvSpPr>
        <p:spPr>
          <a:xfrm>
            <a:off x="7467599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22"/>
          </p:nvPr>
        </p:nvSpPr>
        <p:spPr>
          <a:xfrm>
            <a:off x="2836366" y="4414576"/>
            <a:ext cx="3488730" cy="371998"/>
          </a:xfrm>
          <a:solidFill>
            <a:srgbClr val="F2F2F2"/>
          </a:solidFill>
        </p:spPr>
        <p:txBody>
          <a:bodyPr wrap="none" tIns="108000" bIns="108000" anchor="ctr">
            <a:spAutoFit/>
          </a:bodyPr>
          <a:lstStyle>
            <a:lvl1pPr algn="ctr">
              <a:defRPr sz="1000" b="0">
                <a:solidFill>
                  <a:srgbClr val="1F1F1F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31" name="Marcador de texto 19"/>
          <p:cNvSpPr>
            <a:spLocks noGrp="1"/>
          </p:cNvSpPr>
          <p:nvPr>
            <p:ph type="body" sz="quarter" idx="23"/>
          </p:nvPr>
        </p:nvSpPr>
        <p:spPr>
          <a:xfrm>
            <a:off x="950243" y="3207886"/>
            <a:ext cx="1311026" cy="402775"/>
          </a:xfrm>
        </p:spPr>
        <p:txBody>
          <a:bodyPr wrap="none" tIns="108000" bIns="108000" anchor="ctr">
            <a:spAutoFit/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33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2933704" y="3207886"/>
            <a:ext cx="1311026" cy="402775"/>
          </a:xfrm>
        </p:spPr>
        <p:txBody>
          <a:bodyPr wrap="none" tIns="108000" bIns="108000" anchor="ctr">
            <a:spAutoFit/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35" name="Marcador de texto 19"/>
          <p:cNvSpPr>
            <a:spLocks noGrp="1"/>
          </p:cNvSpPr>
          <p:nvPr>
            <p:ph type="body" sz="quarter" idx="25"/>
          </p:nvPr>
        </p:nvSpPr>
        <p:spPr>
          <a:xfrm>
            <a:off x="4917963" y="3207886"/>
            <a:ext cx="1311026" cy="402775"/>
          </a:xfrm>
        </p:spPr>
        <p:txBody>
          <a:bodyPr wrap="none" tIns="108000" bIns="108000" anchor="ctr">
            <a:spAutoFit/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36" name="Marcador de texto 19"/>
          <p:cNvSpPr>
            <a:spLocks noGrp="1"/>
          </p:cNvSpPr>
          <p:nvPr>
            <p:ph type="body" sz="quarter" idx="26"/>
          </p:nvPr>
        </p:nvSpPr>
        <p:spPr>
          <a:xfrm>
            <a:off x="6887478" y="3207886"/>
            <a:ext cx="1311026" cy="402775"/>
          </a:xfrm>
        </p:spPr>
        <p:txBody>
          <a:bodyPr wrap="none" tIns="108000" bIns="108000" anchor="ctr">
            <a:spAutoFit/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pic>
        <p:nvPicPr>
          <p:cNvPr id="26" name="Imagen 25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441D0FB6-CED6-4682-818C-093E7C66A76D}"/>
              </a:ext>
            </a:extLst>
          </p:cNvPr>
          <p:cNvCxnSpPr/>
          <p:nvPr userDrawn="1"/>
        </p:nvCxnSpPr>
        <p:spPr>
          <a:xfrm>
            <a:off x="6178" y="190865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Que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Marcador de gráfico 8"/>
          <p:cNvSpPr>
            <a:spLocks noGrp="1"/>
          </p:cNvSpPr>
          <p:nvPr>
            <p:ph type="chart" sz="quarter" idx="14"/>
          </p:nvPr>
        </p:nvSpPr>
        <p:spPr>
          <a:xfrm>
            <a:off x="1896036" y="1403594"/>
            <a:ext cx="1802254" cy="180429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Marcador de gráfico 8"/>
          <p:cNvSpPr>
            <a:spLocks noGrp="1"/>
          </p:cNvSpPr>
          <p:nvPr>
            <p:ph type="chart" sz="quarter" idx="15"/>
          </p:nvPr>
        </p:nvSpPr>
        <p:spPr>
          <a:xfrm>
            <a:off x="5474716" y="1403594"/>
            <a:ext cx="1802254" cy="1804292"/>
          </a:xfrm>
        </p:spPr>
        <p:txBody>
          <a:bodyPr/>
          <a:lstStyle/>
          <a:p>
            <a:endParaRPr lang="es-ES" dirty="0"/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704493" y="6517640"/>
            <a:ext cx="7753707" cy="0"/>
          </a:xfrm>
          <a:prstGeom prst="line">
            <a:avLst/>
          </a:prstGeom>
          <a:ln w="12700" cmpd="sng"/>
          <a:effectLst>
            <a:outerShdw blurRad="104775" dist="58039" dir="5400000" rotWithShape="0">
              <a:srgbClr val="000000">
                <a:alpha val="1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Marcador de texto 19"/>
          <p:cNvSpPr>
            <a:spLocks noGrp="1"/>
          </p:cNvSpPr>
          <p:nvPr>
            <p:ph type="body" sz="quarter" idx="18"/>
          </p:nvPr>
        </p:nvSpPr>
        <p:spPr>
          <a:xfrm>
            <a:off x="1896034" y="3212336"/>
            <a:ext cx="1801816" cy="341220"/>
          </a:xfrm>
        </p:spPr>
        <p:txBody>
          <a:bodyPr wrap="square" tIns="108000" bIns="108000" anchor="t">
            <a:spAutoFit/>
          </a:bodyPr>
          <a:lstStyle>
            <a:lvl1pPr algn="l">
              <a:defRPr sz="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22" name="Marcador de texto 19"/>
          <p:cNvSpPr>
            <a:spLocks noGrp="1"/>
          </p:cNvSpPr>
          <p:nvPr>
            <p:ph type="body" sz="quarter" idx="19"/>
          </p:nvPr>
        </p:nvSpPr>
        <p:spPr>
          <a:xfrm>
            <a:off x="5475155" y="3212336"/>
            <a:ext cx="1801816" cy="341220"/>
          </a:xfrm>
        </p:spPr>
        <p:txBody>
          <a:bodyPr wrap="square" tIns="108000" bIns="108000" anchor="t">
            <a:spAutoFit/>
          </a:bodyPr>
          <a:lstStyle>
            <a:lvl1pPr algn="l">
              <a:defRPr sz="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27" name="Elipse 26"/>
          <p:cNvSpPr/>
          <p:nvPr userDrawn="1"/>
        </p:nvSpPr>
        <p:spPr>
          <a:xfrm>
            <a:off x="1509485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 userDrawn="1"/>
        </p:nvSpPr>
        <p:spPr>
          <a:xfrm>
            <a:off x="3505200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 userDrawn="1"/>
        </p:nvSpPr>
        <p:spPr>
          <a:xfrm>
            <a:off x="5493657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/>
          <p:cNvSpPr/>
          <p:nvPr userDrawn="1"/>
        </p:nvSpPr>
        <p:spPr>
          <a:xfrm>
            <a:off x="7467599" y="6437811"/>
            <a:ext cx="159658" cy="15965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3" name="Marcador de texto 19"/>
          <p:cNvSpPr>
            <a:spLocks noGrp="1"/>
          </p:cNvSpPr>
          <p:nvPr>
            <p:ph type="body" sz="quarter" idx="24"/>
          </p:nvPr>
        </p:nvSpPr>
        <p:spPr>
          <a:xfrm>
            <a:off x="2141429" y="1000819"/>
            <a:ext cx="1311026" cy="402775"/>
          </a:xfrm>
        </p:spPr>
        <p:txBody>
          <a:bodyPr wrap="none" tIns="108000" bIns="108000" anchor="ctr">
            <a:spAutoFit/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sp>
        <p:nvSpPr>
          <p:cNvPr id="35" name="Marcador de texto 19"/>
          <p:cNvSpPr>
            <a:spLocks noGrp="1"/>
          </p:cNvSpPr>
          <p:nvPr>
            <p:ph type="body" sz="quarter" idx="25"/>
          </p:nvPr>
        </p:nvSpPr>
        <p:spPr>
          <a:xfrm>
            <a:off x="5720550" y="1000819"/>
            <a:ext cx="1311026" cy="402775"/>
          </a:xfrm>
        </p:spPr>
        <p:txBody>
          <a:bodyPr wrap="none" tIns="108000" bIns="108000" anchor="ctr">
            <a:spAutoFit/>
          </a:bodyPr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dirty="0"/>
              <a:t>Haga clic para</a:t>
            </a:r>
            <a:endParaRPr lang="es-ES" dirty="0"/>
          </a:p>
        </p:txBody>
      </p:sp>
      <p:pic>
        <p:nvPicPr>
          <p:cNvPr id="17" name="Imagen 16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6CAAE39F-88AD-434F-A262-4CBC02F8D2E7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6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ón con me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22"/>
          </p:nvPr>
        </p:nvSpPr>
        <p:spPr>
          <a:xfrm>
            <a:off x="2836367" y="4414575"/>
            <a:ext cx="3488730" cy="371998"/>
          </a:xfrm>
          <a:solidFill>
            <a:srgbClr val="F2F2F2"/>
          </a:solidFill>
        </p:spPr>
        <p:txBody>
          <a:bodyPr wrap="none" tIns="108000" bIns="108000" anchor="ctr">
            <a:spAutoFit/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8" name="Imagen 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F5016B6-943F-43CA-AA0B-98387E28FB42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69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con gra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tabla 3"/>
          <p:cNvSpPr>
            <a:spLocks noGrp="1"/>
          </p:cNvSpPr>
          <p:nvPr>
            <p:ph type="tbl" sz="quarter" idx="22"/>
          </p:nvPr>
        </p:nvSpPr>
        <p:spPr>
          <a:xfrm>
            <a:off x="310421" y="1186054"/>
            <a:ext cx="8523156" cy="3451289"/>
          </a:xfrm>
        </p:spPr>
        <p:txBody>
          <a:bodyPr/>
          <a:lstStyle/>
          <a:p>
            <a:endParaRPr lang="es-ES"/>
          </a:p>
        </p:txBody>
      </p:sp>
      <p:pic>
        <p:nvPicPr>
          <p:cNvPr id="8" name="Imagen 7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A0D9D34-5245-45AF-9F14-CC5619545FD1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61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ector recto 23"/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752000"/>
            <a:ext cx="900000" cy="2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4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 userDrawn="1"/>
        </p:nvSpPr>
        <p:spPr>
          <a:xfrm>
            <a:off x="0" y="2912550"/>
            <a:ext cx="4572000" cy="14611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 userDrawn="1"/>
        </p:nvSpPr>
        <p:spPr>
          <a:xfrm>
            <a:off x="4572000" y="1451365"/>
            <a:ext cx="4572000" cy="1461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60178" y="181340"/>
            <a:ext cx="7772400" cy="41281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" name="Marcador de texto 31"/>
          <p:cNvSpPr>
            <a:spLocks noGrp="1"/>
          </p:cNvSpPr>
          <p:nvPr userDrawn="1"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 anchor="ctr">
            <a:normAutofit/>
          </a:bodyPr>
          <a:lstStyle>
            <a:lvl1pPr algn="l">
              <a:defRPr sz="1600" b="1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4" name="Marcador de texto 33"/>
          <p:cNvSpPr>
            <a:spLocks noGrp="1"/>
          </p:cNvSpPr>
          <p:nvPr userDrawn="1">
            <p:ph type="body" sz="quarter" idx="22"/>
          </p:nvPr>
        </p:nvSpPr>
        <p:spPr>
          <a:xfrm>
            <a:off x="389345" y="1637365"/>
            <a:ext cx="3488730" cy="371998"/>
          </a:xfrm>
          <a:noFill/>
        </p:spPr>
        <p:txBody>
          <a:bodyPr wrap="none" tIns="108000" bIns="108000" anchor="t">
            <a:sp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33"/>
          <p:cNvSpPr>
            <a:spLocks noGrp="1"/>
          </p:cNvSpPr>
          <p:nvPr userDrawn="1">
            <p:ph type="body" sz="quarter" idx="23"/>
          </p:nvPr>
        </p:nvSpPr>
        <p:spPr>
          <a:xfrm>
            <a:off x="4927015" y="1637365"/>
            <a:ext cx="3488730" cy="371998"/>
          </a:xfrm>
          <a:noFill/>
        </p:spPr>
        <p:txBody>
          <a:bodyPr wrap="none" tIns="108000" bIns="108000" anchor="t">
            <a:sp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6" name="Marcador de texto 33"/>
          <p:cNvSpPr>
            <a:spLocks noGrp="1"/>
          </p:cNvSpPr>
          <p:nvPr>
            <p:ph type="body" sz="quarter" idx="24"/>
          </p:nvPr>
        </p:nvSpPr>
        <p:spPr>
          <a:xfrm>
            <a:off x="415330" y="3098549"/>
            <a:ext cx="3488730" cy="371998"/>
          </a:xfrm>
          <a:noFill/>
        </p:spPr>
        <p:txBody>
          <a:bodyPr wrap="none" tIns="108000" bIns="108000" anchor="t">
            <a:sp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7" name="Marcador de texto 33"/>
          <p:cNvSpPr>
            <a:spLocks noGrp="1"/>
          </p:cNvSpPr>
          <p:nvPr>
            <p:ph type="body" sz="quarter" idx="25"/>
          </p:nvPr>
        </p:nvSpPr>
        <p:spPr>
          <a:xfrm>
            <a:off x="4927015" y="3098549"/>
            <a:ext cx="3488730" cy="371998"/>
          </a:xfrm>
          <a:noFill/>
        </p:spPr>
        <p:txBody>
          <a:bodyPr wrap="none" tIns="108000" bIns="108000" anchor="t">
            <a:sp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pic>
        <p:nvPicPr>
          <p:cNvPr id="15" name="Imagen 14" descr="Recurso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EC0FB9C-9DFD-4328-B72C-8F360BFC07F6}"/>
              </a:ext>
            </a:extLst>
          </p:cNvPr>
          <p:cNvCxnSpPr/>
          <p:nvPr userDrawn="1"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18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" y="4800806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7" r:id="rId1"/>
    <p:sldLayoutId id="2147493483" r:id="rId2"/>
    <p:sldLayoutId id="2147493475" r:id="rId3"/>
    <p:sldLayoutId id="2147493456" r:id="rId4"/>
    <p:sldLayoutId id="2147493485" r:id="rId5"/>
    <p:sldLayoutId id="2147493471" r:id="rId6"/>
    <p:sldLayoutId id="2147493484" r:id="rId7"/>
    <p:sldLayoutId id="2147493479" r:id="rId8"/>
    <p:sldLayoutId id="2147493476" r:id="rId9"/>
    <p:sldLayoutId id="2147493486" r:id="rId10"/>
    <p:sldLayoutId id="2147493477" r:id="rId11"/>
    <p:sldLayoutId id="2147493470" r:id="rId12"/>
    <p:sldLayoutId id="2147493487" r:id="rId13"/>
    <p:sldLayoutId id="2147493488" r:id="rId14"/>
    <p:sldLayoutId id="2147493468" r:id="rId15"/>
    <p:sldLayoutId id="2147493469" r:id="rId16"/>
    <p:sldLayoutId id="2147493472" r:id="rId17"/>
    <p:sldLayoutId id="2147493473" r:id="rId18"/>
    <p:sldLayoutId id="2147493474" r:id="rId19"/>
    <p:sldLayoutId id="2147493462" r:id="rId20"/>
    <p:sldLayoutId id="2147493478" r:id="rId21"/>
    <p:sldLayoutId id="2147493480" r:id="rId22"/>
    <p:sldLayoutId id="2147493481" r:id="rId23"/>
    <p:sldLayoutId id="2147493489" r:id="rId24"/>
    <p:sldLayoutId id="2147493490" r:id="rId25"/>
    <p:sldLayoutId id="2147493491" r:id="rId2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chart" Target="../charts/chart11.xml"/><Relationship Id="rId7" Type="http://schemas.openxmlformats.org/officeDocument/2006/relationships/chart" Target="../charts/chart1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3.xml"/><Relationship Id="rId5" Type="http://schemas.openxmlformats.org/officeDocument/2006/relationships/image" Target="../media/image27.jpeg"/><Relationship Id="rId10" Type="http://schemas.openxmlformats.org/officeDocument/2006/relationships/chart" Target="../charts/chart16.xml"/><Relationship Id="rId4" Type="http://schemas.openxmlformats.org/officeDocument/2006/relationships/chart" Target="../charts/chart12.xml"/><Relationship Id="rId9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image" Target="../media/image30.jpeg"/><Relationship Id="rId7" Type="http://schemas.openxmlformats.org/officeDocument/2006/relationships/chart" Target="../charts/chart19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10" Type="http://schemas.openxmlformats.org/officeDocument/2006/relationships/chart" Target="../charts/chart22.xml"/><Relationship Id="rId4" Type="http://schemas.openxmlformats.org/officeDocument/2006/relationships/image" Target="../media/image31.jpeg"/><Relationship Id="rId9" Type="http://schemas.openxmlformats.org/officeDocument/2006/relationships/chart" Target="../charts/char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2413" cy="5148000"/>
          </a:xfrm>
          <a:prstGeom prst="rect">
            <a:avLst/>
          </a:prstGeom>
          <a:solidFill>
            <a:srgbClr val="005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" y="-76200"/>
            <a:ext cx="9143870" cy="5147999"/>
          </a:xfrm>
          <a:prstGeom prst="rect">
            <a:avLst/>
          </a:prstGeom>
        </p:spPr>
      </p:pic>
      <p:sp>
        <p:nvSpPr>
          <p:cNvPr id="14" name="Título 74"/>
          <p:cNvSpPr txBox="1">
            <a:spLocks/>
          </p:cNvSpPr>
          <p:nvPr/>
        </p:nvSpPr>
        <p:spPr>
          <a:xfrm>
            <a:off x="358774" y="1368000"/>
            <a:ext cx="4536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s-ES" sz="4200" b="1" dirty="0">
                <a:solidFill>
                  <a:srgbClr val="FFC83C"/>
                </a:solidFill>
                <a:latin typeface="Century Gothic"/>
                <a:cs typeface="Century Gothic"/>
              </a:rPr>
              <a:t>ECOVIDRIO</a:t>
            </a:r>
          </a:p>
          <a:p>
            <a:pPr>
              <a:lnSpc>
                <a:spcPts val="4200"/>
              </a:lnSpc>
            </a:pPr>
            <a:r>
              <a:rPr lang="es-ES" sz="4200" b="1" dirty="0">
                <a:solidFill>
                  <a:srgbClr val="FFC83C"/>
                </a:solidFill>
                <a:latin typeface="Century Gothic"/>
                <a:cs typeface="Century Gothic"/>
              </a:rPr>
              <a:t>Y LA HOSTELERÍA</a:t>
            </a:r>
          </a:p>
          <a:p>
            <a:pPr>
              <a:lnSpc>
                <a:spcPts val="4200"/>
              </a:lnSpc>
            </a:pPr>
            <a:r>
              <a:rPr lang="es-ES" sz="4200" b="1" dirty="0">
                <a:solidFill>
                  <a:srgbClr val="FFC83C"/>
                </a:solidFill>
                <a:latin typeface="Century Gothic"/>
                <a:cs typeface="Century Gothic"/>
              </a:rPr>
              <a:t>SOSTENIBLE</a:t>
            </a:r>
          </a:p>
        </p:txBody>
      </p:sp>
      <p:sp>
        <p:nvSpPr>
          <p:cNvPr id="15" name="Título 74"/>
          <p:cNvSpPr txBox="1">
            <a:spLocks/>
          </p:cNvSpPr>
          <p:nvPr/>
        </p:nvSpPr>
        <p:spPr>
          <a:xfrm>
            <a:off x="357316" y="3141204"/>
            <a:ext cx="3496946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>
                <a:solidFill>
                  <a:srgbClr val="7FCA9F"/>
                </a:solidFill>
                <a:latin typeface="Century Gothic"/>
                <a:cs typeface="Century Gothic"/>
              </a:rPr>
              <a:t>FEBRERO, 2023</a:t>
            </a:r>
          </a:p>
          <a:p>
            <a:r>
              <a:rPr lang="es-ES" sz="2000" b="1" dirty="0">
                <a:solidFill>
                  <a:srgbClr val="7FCA9F"/>
                </a:solidFill>
                <a:latin typeface="Century Gothic"/>
                <a:cs typeface="Century Gothic"/>
              </a:rPr>
              <a:t>DIPUTACIÓN DE GRANADA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4320000"/>
            <a:ext cx="1800000" cy="5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55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ítulo 1">
            <a:extLst>
              <a:ext uri="{FF2B5EF4-FFF2-40B4-BE49-F238E27FC236}">
                <a16:creationId xmlns:a16="http://schemas.microsoft.com/office/drawing/2014/main" id="{FF6B53EA-C166-4BBB-A5E0-8CFEFAF8F663}"/>
              </a:ext>
            </a:extLst>
          </p:cNvPr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sz="2200" b="0" dirty="0">
                <a:cs typeface="Century Gothic"/>
              </a:rPr>
              <a:t>HORECA CON ORDENANZAS 2018 y 2021</a:t>
            </a:r>
            <a:endParaRPr lang="es-ES" sz="2200" dirty="0">
              <a:latin typeface="Century Gothic"/>
              <a:cs typeface="Century Gothic"/>
            </a:endParaRPr>
          </a:p>
        </p:txBody>
      </p:sp>
      <p:sp>
        <p:nvSpPr>
          <p:cNvPr id="72" name="Freeform 182">
            <a:extLst>
              <a:ext uri="{FF2B5EF4-FFF2-40B4-BE49-F238E27FC236}">
                <a16:creationId xmlns:a16="http://schemas.microsoft.com/office/drawing/2014/main" id="{CF61C191-5931-4E42-8A89-5E5890AD690D}"/>
              </a:ext>
            </a:extLst>
          </p:cNvPr>
          <p:cNvSpPr>
            <a:spLocks/>
          </p:cNvSpPr>
          <p:nvPr/>
        </p:nvSpPr>
        <p:spPr bwMode="auto">
          <a:xfrm>
            <a:off x="3244383" y="2169627"/>
            <a:ext cx="413888" cy="424715"/>
          </a:xfrm>
          <a:custGeom>
            <a:avLst/>
            <a:gdLst>
              <a:gd name="T0" fmla="*/ 0 w 355"/>
              <a:gd name="T1" fmla="*/ 37 h 377"/>
              <a:gd name="T2" fmla="*/ 1 w 355"/>
              <a:gd name="T3" fmla="*/ 30 h 377"/>
              <a:gd name="T4" fmla="*/ 7 w 355"/>
              <a:gd name="T5" fmla="*/ 27 h 377"/>
              <a:gd name="T6" fmla="*/ 6 w 355"/>
              <a:gd name="T7" fmla="*/ 24 h 377"/>
              <a:gd name="T8" fmla="*/ 13 w 355"/>
              <a:gd name="T9" fmla="*/ 18 h 377"/>
              <a:gd name="T10" fmla="*/ 14 w 355"/>
              <a:gd name="T11" fmla="*/ 14 h 377"/>
              <a:gd name="T12" fmla="*/ 17 w 355"/>
              <a:gd name="T13" fmla="*/ 14 h 377"/>
              <a:gd name="T14" fmla="*/ 17 w 355"/>
              <a:gd name="T15" fmla="*/ 12 h 377"/>
              <a:gd name="T16" fmla="*/ 26 w 355"/>
              <a:gd name="T17" fmla="*/ 3 h 377"/>
              <a:gd name="T18" fmla="*/ 30 w 355"/>
              <a:gd name="T19" fmla="*/ 0 h 377"/>
              <a:gd name="T20" fmla="*/ 35 w 355"/>
              <a:gd name="T21" fmla="*/ 4 h 377"/>
              <a:gd name="T22" fmla="*/ 34 w 355"/>
              <a:gd name="T23" fmla="*/ 7 h 377"/>
              <a:gd name="T24" fmla="*/ 33 w 355"/>
              <a:gd name="T25" fmla="*/ 9 h 377"/>
              <a:gd name="T26" fmla="*/ 37 w 355"/>
              <a:gd name="T27" fmla="*/ 21 h 377"/>
              <a:gd name="T28" fmla="*/ 39 w 355"/>
              <a:gd name="T29" fmla="*/ 22 h 377"/>
              <a:gd name="T30" fmla="*/ 42 w 355"/>
              <a:gd name="T31" fmla="*/ 34 h 377"/>
              <a:gd name="T32" fmla="*/ 45 w 355"/>
              <a:gd name="T33" fmla="*/ 37 h 377"/>
              <a:gd name="T34" fmla="*/ 45 w 355"/>
              <a:gd name="T35" fmla="*/ 39 h 377"/>
              <a:gd name="T36" fmla="*/ 41 w 355"/>
              <a:gd name="T37" fmla="*/ 40 h 377"/>
              <a:gd name="T38" fmla="*/ 42 w 355"/>
              <a:gd name="T39" fmla="*/ 42 h 377"/>
              <a:gd name="T40" fmla="*/ 36 w 355"/>
              <a:gd name="T41" fmla="*/ 40 h 377"/>
              <a:gd name="T42" fmla="*/ 28 w 355"/>
              <a:gd name="T43" fmla="*/ 47 h 377"/>
              <a:gd name="T44" fmla="*/ 27 w 355"/>
              <a:gd name="T45" fmla="*/ 44 h 377"/>
              <a:gd name="T46" fmla="*/ 29 w 355"/>
              <a:gd name="T47" fmla="*/ 42 h 377"/>
              <a:gd name="T48" fmla="*/ 29 w 355"/>
              <a:gd name="T49" fmla="*/ 39 h 377"/>
              <a:gd name="T50" fmla="*/ 20 w 355"/>
              <a:gd name="T51" fmla="*/ 38 h 377"/>
              <a:gd name="T52" fmla="*/ 12 w 355"/>
              <a:gd name="T53" fmla="*/ 33 h 377"/>
              <a:gd name="T54" fmla="*/ 7 w 355"/>
              <a:gd name="T55" fmla="*/ 35 h 377"/>
              <a:gd name="T56" fmla="*/ 0 w 355"/>
              <a:gd name="T57" fmla="*/ 37 h 37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55"/>
              <a:gd name="T88" fmla="*/ 0 h 377"/>
              <a:gd name="T89" fmla="*/ 355 w 355"/>
              <a:gd name="T90" fmla="*/ 377 h 37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55" h="377">
                <a:moveTo>
                  <a:pt x="0" y="297"/>
                </a:moveTo>
                <a:lnTo>
                  <a:pt x="5" y="246"/>
                </a:lnTo>
                <a:lnTo>
                  <a:pt x="50" y="216"/>
                </a:lnTo>
                <a:lnTo>
                  <a:pt x="45" y="194"/>
                </a:lnTo>
                <a:lnTo>
                  <a:pt x="98" y="145"/>
                </a:lnTo>
                <a:lnTo>
                  <a:pt x="108" y="116"/>
                </a:lnTo>
                <a:lnTo>
                  <a:pt x="133" y="116"/>
                </a:lnTo>
                <a:lnTo>
                  <a:pt x="136" y="97"/>
                </a:lnTo>
                <a:lnTo>
                  <a:pt x="205" y="29"/>
                </a:lnTo>
                <a:lnTo>
                  <a:pt x="237" y="0"/>
                </a:lnTo>
                <a:lnTo>
                  <a:pt x="274" y="37"/>
                </a:lnTo>
                <a:lnTo>
                  <a:pt x="267" y="58"/>
                </a:lnTo>
                <a:lnTo>
                  <a:pt x="261" y="76"/>
                </a:lnTo>
                <a:lnTo>
                  <a:pt x="289" y="171"/>
                </a:lnTo>
                <a:lnTo>
                  <a:pt x="310" y="176"/>
                </a:lnTo>
                <a:lnTo>
                  <a:pt x="331" y="279"/>
                </a:lnTo>
                <a:lnTo>
                  <a:pt x="355" y="297"/>
                </a:lnTo>
                <a:lnTo>
                  <a:pt x="355" y="315"/>
                </a:lnTo>
                <a:lnTo>
                  <a:pt x="324" y="325"/>
                </a:lnTo>
                <a:lnTo>
                  <a:pt x="331" y="342"/>
                </a:lnTo>
                <a:lnTo>
                  <a:pt x="286" y="325"/>
                </a:lnTo>
                <a:lnTo>
                  <a:pt x="220" y="377"/>
                </a:lnTo>
                <a:lnTo>
                  <a:pt x="212" y="357"/>
                </a:lnTo>
                <a:lnTo>
                  <a:pt x="230" y="336"/>
                </a:lnTo>
                <a:lnTo>
                  <a:pt x="227" y="315"/>
                </a:lnTo>
                <a:lnTo>
                  <a:pt x="160" y="305"/>
                </a:lnTo>
                <a:lnTo>
                  <a:pt x="95" y="265"/>
                </a:lnTo>
                <a:lnTo>
                  <a:pt x="54" y="287"/>
                </a:lnTo>
                <a:lnTo>
                  <a:pt x="0" y="2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82" name="Freeform 183">
            <a:extLst>
              <a:ext uri="{FF2B5EF4-FFF2-40B4-BE49-F238E27FC236}">
                <a16:creationId xmlns:a16="http://schemas.microsoft.com/office/drawing/2014/main" id="{E0F626EA-3856-438D-BD01-C87A26E63027}"/>
              </a:ext>
            </a:extLst>
          </p:cNvPr>
          <p:cNvSpPr>
            <a:spLocks/>
          </p:cNvSpPr>
          <p:nvPr/>
        </p:nvSpPr>
        <p:spPr bwMode="auto">
          <a:xfrm>
            <a:off x="2400331" y="2400057"/>
            <a:ext cx="820800" cy="876539"/>
          </a:xfrm>
          <a:custGeom>
            <a:avLst/>
            <a:gdLst>
              <a:gd name="T0" fmla="*/ 28 w 706"/>
              <a:gd name="T1" fmla="*/ 7 h 776"/>
              <a:gd name="T2" fmla="*/ 31 w 706"/>
              <a:gd name="T3" fmla="*/ 8 h 776"/>
              <a:gd name="T4" fmla="*/ 38 w 706"/>
              <a:gd name="T5" fmla="*/ 3 h 776"/>
              <a:gd name="T6" fmla="*/ 45 w 706"/>
              <a:gd name="T7" fmla="*/ 0 h 776"/>
              <a:gd name="T8" fmla="*/ 54 w 706"/>
              <a:gd name="T9" fmla="*/ 6 h 776"/>
              <a:gd name="T10" fmla="*/ 59 w 706"/>
              <a:gd name="T11" fmla="*/ 7 h 776"/>
              <a:gd name="T12" fmla="*/ 67 w 706"/>
              <a:gd name="T13" fmla="*/ 8 h 776"/>
              <a:gd name="T14" fmla="*/ 69 w 706"/>
              <a:gd name="T15" fmla="*/ 14 h 776"/>
              <a:gd name="T16" fmla="*/ 67 w 706"/>
              <a:gd name="T17" fmla="*/ 19 h 776"/>
              <a:gd name="T18" fmla="*/ 75 w 706"/>
              <a:gd name="T19" fmla="*/ 28 h 776"/>
              <a:gd name="T20" fmla="*/ 73 w 706"/>
              <a:gd name="T21" fmla="*/ 32 h 776"/>
              <a:gd name="T22" fmla="*/ 77 w 706"/>
              <a:gd name="T23" fmla="*/ 37 h 776"/>
              <a:gd name="T24" fmla="*/ 82 w 706"/>
              <a:gd name="T25" fmla="*/ 42 h 776"/>
              <a:gd name="T26" fmla="*/ 89 w 706"/>
              <a:gd name="T27" fmla="*/ 43 h 776"/>
              <a:gd name="T28" fmla="*/ 88 w 706"/>
              <a:gd name="T29" fmla="*/ 48 h 776"/>
              <a:gd name="T30" fmla="*/ 79 w 706"/>
              <a:gd name="T31" fmla="*/ 52 h 776"/>
              <a:gd name="T32" fmla="*/ 80 w 706"/>
              <a:gd name="T33" fmla="*/ 59 h 776"/>
              <a:gd name="T34" fmla="*/ 77 w 706"/>
              <a:gd name="T35" fmla="*/ 65 h 776"/>
              <a:gd name="T36" fmla="*/ 72 w 706"/>
              <a:gd name="T37" fmla="*/ 66 h 776"/>
              <a:gd name="T38" fmla="*/ 70 w 706"/>
              <a:gd name="T39" fmla="*/ 70 h 776"/>
              <a:gd name="T40" fmla="*/ 60 w 706"/>
              <a:gd name="T41" fmla="*/ 77 h 776"/>
              <a:gd name="T42" fmla="*/ 61 w 706"/>
              <a:gd name="T43" fmla="*/ 85 h 776"/>
              <a:gd name="T44" fmla="*/ 54 w 706"/>
              <a:gd name="T45" fmla="*/ 86 h 776"/>
              <a:gd name="T46" fmla="*/ 48 w 706"/>
              <a:gd name="T47" fmla="*/ 91 h 776"/>
              <a:gd name="T48" fmla="*/ 48 w 706"/>
              <a:gd name="T49" fmla="*/ 96 h 776"/>
              <a:gd name="T50" fmla="*/ 43 w 706"/>
              <a:gd name="T51" fmla="*/ 97 h 776"/>
              <a:gd name="T52" fmla="*/ 35 w 706"/>
              <a:gd name="T53" fmla="*/ 94 h 776"/>
              <a:gd name="T54" fmla="*/ 21 w 706"/>
              <a:gd name="T55" fmla="*/ 85 h 776"/>
              <a:gd name="T56" fmla="*/ 14 w 706"/>
              <a:gd name="T57" fmla="*/ 85 h 776"/>
              <a:gd name="T58" fmla="*/ 13 w 706"/>
              <a:gd name="T59" fmla="*/ 84 h 776"/>
              <a:gd name="T60" fmla="*/ 11 w 706"/>
              <a:gd name="T61" fmla="*/ 81 h 776"/>
              <a:gd name="T62" fmla="*/ 6 w 706"/>
              <a:gd name="T63" fmla="*/ 76 h 776"/>
              <a:gd name="T64" fmla="*/ 4 w 706"/>
              <a:gd name="T65" fmla="*/ 71 h 776"/>
              <a:gd name="T66" fmla="*/ 7 w 706"/>
              <a:gd name="T67" fmla="*/ 64 h 776"/>
              <a:gd name="T68" fmla="*/ 12 w 706"/>
              <a:gd name="T69" fmla="*/ 58 h 776"/>
              <a:gd name="T70" fmla="*/ 14 w 706"/>
              <a:gd name="T71" fmla="*/ 54 h 776"/>
              <a:gd name="T72" fmla="*/ 14 w 706"/>
              <a:gd name="T73" fmla="*/ 49 h 776"/>
              <a:gd name="T74" fmla="*/ 10 w 706"/>
              <a:gd name="T75" fmla="*/ 46 h 776"/>
              <a:gd name="T76" fmla="*/ 10 w 706"/>
              <a:gd name="T77" fmla="*/ 40 h 776"/>
              <a:gd name="T78" fmla="*/ 6 w 706"/>
              <a:gd name="T79" fmla="*/ 35 h 776"/>
              <a:gd name="T80" fmla="*/ 4 w 706"/>
              <a:gd name="T81" fmla="*/ 30 h 776"/>
              <a:gd name="T82" fmla="*/ 0 w 706"/>
              <a:gd name="T83" fmla="*/ 27 h 776"/>
              <a:gd name="T84" fmla="*/ 18 w 706"/>
              <a:gd name="T85" fmla="*/ 21 h 776"/>
              <a:gd name="T86" fmla="*/ 21 w 706"/>
              <a:gd name="T87" fmla="*/ 20 h 776"/>
              <a:gd name="T88" fmla="*/ 24 w 706"/>
              <a:gd name="T89" fmla="*/ 14 h 77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06"/>
              <a:gd name="T136" fmla="*/ 0 h 776"/>
              <a:gd name="T137" fmla="*/ 706 w 706"/>
              <a:gd name="T138" fmla="*/ 776 h 77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06" h="776">
                <a:moveTo>
                  <a:pt x="176" y="73"/>
                </a:moveTo>
                <a:lnTo>
                  <a:pt x="220" y="52"/>
                </a:lnTo>
                <a:lnTo>
                  <a:pt x="244" y="70"/>
                </a:lnTo>
                <a:lnTo>
                  <a:pt x="249" y="64"/>
                </a:lnTo>
                <a:lnTo>
                  <a:pt x="268" y="33"/>
                </a:lnTo>
                <a:lnTo>
                  <a:pt x="301" y="25"/>
                </a:lnTo>
                <a:lnTo>
                  <a:pt x="334" y="0"/>
                </a:lnTo>
                <a:lnTo>
                  <a:pt x="356" y="0"/>
                </a:lnTo>
                <a:lnTo>
                  <a:pt x="401" y="52"/>
                </a:lnTo>
                <a:lnTo>
                  <a:pt x="429" y="46"/>
                </a:lnTo>
                <a:lnTo>
                  <a:pt x="449" y="59"/>
                </a:lnTo>
                <a:lnTo>
                  <a:pt x="473" y="52"/>
                </a:lnTo>
                <a:lnTo>
                  <a:pt x="500" y="78"/>
                </a:lnTo>
                <a:lnTo>
                  <a:pt x="533" y="62"/>
                </a:lnTo>
                <a:lnTo>
                  <a:pt x="546" y="70"/>
                </a:lnTo>
                <a:lnTo>
                  <a:pt x="549" y="109"/>
                </a:lnTo>
                <a:lnTo>
                  <a:pt x="557" y="125"/>
                </a:lnTo>
                <a:lnTo>
                  <a:pt x="533" y="149"/>
                </a:lnTo>
                <a:lnTo>
                  <a:pt x="536" y="166"/>
                </a:lnTo>
                <a:lnTo>
                  <a:pt x="594" y="220"/>
                </a:lnTo>
                <a:lnTo>
                  <a:pt x="602" y="229"/>
                </a:lnTo>
                <a:lnTo>
                  <a:pt x="581" y="250"/>
                </a:lnTo>
                <a:lnTo>
                  <a:pt x="594" y="272"/>
                </a:lnTo>
                <a:lnTo>
                  <a:pt x="615" y="292"/>
                </a:lnTo>
                <a:lnTo>
                  <a:pt x="628" y="336"/>
                </a:lnTo>
                <a:lnTo>
                  <a:pt x="649" y="336"/>
                </a:lnTo>
                <a:lnTo>
                  <a:pt x="694" y="326"/>
                </a:lnTo>
                <a:lnTo>
                  <a:pt x="706" y="338"/>
                </a:lnTo>
                <a:lnTo>
                  <a:pt x="704" y="371"/>
                </a:lnTo>
                <a:lnTo>
                  <a:pt x="697" y="383"/>
                </a:lnTo>
                <a:lnTo>
                  <a:pt x="666" y="392"/>
                </a:lnTo>
                <a:lnTo>
                  <a:pt x="630" y="417"/>
                </a:lnTo>
                <a:lnTo>
                  <a:pt x="630" y="444"/>
                </a:lnTo>
                <a:lnTo>
                  <a:pt x="639" y="468"/>
                </a:lnTo>
                <a:lnTo>
                  <a:pt x="615" y="499"/>
                </a:lnTo>
                <a:lnTo>
                  <a:pt x="615" y="514"/>
                </a:lnTo>
                <a:lnTo>
                  <a:pt x="600" y="531"/>
                </a:lnTo>
                <a:lnTo>
                  <a:pt x="573" y="528"/>
                </a:lnTo>
                <a:lnTo>
                  <a:pt x="560" y="541"/>
                </a:lnTo>
                <a:lnTo>
                  <a:pt x="560" y="559"/>
                </a:lnTo>
                <a:lnTo>
                  <a:pt x="512" y="577"/>
                </a:lnTo>
                <a:lnTo>
                  <a:pt x="479" y="614"/>
                </a:lnTo>
                <a:lnTo>
                  <a:pt x="476" y="635"/>
                </a:lnTo>
                <a:lnTo>
                  <a:pt x="487" y="679"/>
                </a:lnTo>
                <a:lnTo>
                  <a:pt x="460" y="707"/>
                </a:lnTo>
                <a:lnTo>
                  <a:pt x="429" y="681"/>
                </a:lnTo>
                <a:lnTo>
                  <a:pt x="418" y="681"/>
                </a:lnTo>
                <a:lnTo>
                  <a:pt x="383" y="721"/>
                </a:lnTo>
                <a:lnTo>
                  <a:pt x="390" y="749"/>
                </a:lnTo>
                <a:lnTo>
                  <a:pt x="380" y="763"/>
                </a:lnTo>
                <a:lnTo>
                  <a:pt x="359" y="755"/>
                </a:lnTo>
                <a:lnTo>
                  <a:pt x="344" y="770"/>
                </a:lnTo>
                <a:lnTo>
                  <a:pt x="334" y="776"/>
                </a:lnTo>
                <a:lnTo>
                  <a:pt x="273" y="746"/>
                </a:lnTo>
                <a:lnTo>
                  <a:pt x="186" y="715"/>
                </a:lnTo>
                <a:lnTo>
                  <a:pt x="162" y="676"/>
                </a:lnTo>
                <a:lnTo>
                  <a:pt x="126" y="694"/>
                </a:lnTo>
                <a:lnTo>
                  <a:pt x="110" y="676"/>
                </a:lnTo>
                <a:lnTo>
                  <a:pt x="92" y="681"/>
                </a:lnTo>
                <a:lnTo>
                  <a:pt x="98" y="670"/>
                </a:lnTo>
                <a:lnTo>
                  <a:pt x="86" y="652"/>
                </a:lnTo>
                <a:lnTo>
                  <a:pt x="82" y="643"/>
                </a:lnTo>
                <a:lnTo>
                  <a:pt x="47" y="614"/>
                </a:lnTo>
                <a:lnTo>
                  <a:pt x="47" y="604"/>
                </a:lnTo>
                <a:lnTo>
                  <a:pt x="26" y="584"/>
                </a:lnTo>
                <a:lnTo>
                  <a:pt x="26" y="565"/>
                </a:lnTo>
                <a:lnTo>
                  <a:pt x="41" y="535"/>
                </a:lnTo>
                <a:lnTo>
                  <a:pt x="55" y="511"/>
                </a:lnTo>
                <a:lnTo>
                  <a:pt x="55" y="490"/>
                </a:lnTo>
                <a:lnTo>
                  <a:pt x="92" y="459"/>
                </a:lnTo>
                <a:lnTo>
                  <a:pt x="107" y="452"/>
                </a:lnTo>
                <a:lnTo>
                  <a:pt x="113" y="433"/>
                </a:lnTo>
                <a:lnTo>
                  <a:pt x="120" y="395"/>
                </a:lnTo>
                <a:lnTo>
                  <a:pt x="107" y="386"/>
                </a:lnTo>
                <a:lnTo>
                  <a:pt x="89" y="389"/>
                </a:lnTo>
                <a:lnTo>
                  <a:pt x="76" y="365"/>
                </a:lnTo>
                <a:lnTo>
                  <a:pt x="74" y="329"/>
                </a:lnTo>
                <a:lnTo>
                  <a:pt x="74" y="320"/>
                </a:lnTo>
                <a:lnTo>
                  <a:pt x="50" y="305"/>
                </a:lnTo>
                <a:lnTo>
                  <a:pt x="47" y="278"/>
                </a:lnTo>
                <a:lnTo>
                  <a:pt x="37" y="263"/>
                </a:lnTo>
                <a:lnTo>
                  <a:pt x="26" y="241"/>
                </a:lnTo>
                <a:lnTo>
                  <a:pt x="0" y="218"/>
                </a:lnTo>
                <a:lnTo>
                  <a:pt x="0" y="211"/>
                </a:lnTo>
                <a:lnTo>
                  <a:pt x="107" y="211"/>
                </a:lnTo>
                <a:lnTo>
                  <a:pt x="141" y="168"/>
                </a:lnTo>
                <a:lnTo>
                  <a:pt x="162" y="171"/>
                </a:lnTo>
                <a:lnTo>
                  <a:pt x="168" y="157"/>
                </a:lnTo>
                <a:lnTo>
                  <a:pt x="176" y="130"/>
                </a:lnTo>
                <a:lnTo>
                  <a:pt x="186" y="109"/>
                </a:lnTo>
                <a:lnTo>
                  <a:pt x="176" y="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85" name="Freeform 184">
            <a:extLst>
              <a:ext uri="{FF2B5EF4-FFF2-40B4-BE49-F238E27FC236}">
                <a16:creationId xmlns:a16="http://schemas.microsoft.com/office/drawing/2014/main" id="{3437FEBF-15B4-4F7E-B6C0-862D2F23A45E}"/>
              </a:ext>
            </a:extLst>
          </p:cNvPr>
          <p:cNvSpPr>
            <a:spLocks/>
          </p:cNvSpPr>
          <p:nvPr/>
        </p:nvSpPr>
        <p:spPr bwMode="auto">
          <a:xfrm>
            <a:off x="3014187" y="2101852"/>
            <a:ext cx="1264916" cy="1161188"/>
          </a:xfrm>
          <a:custGeom>
            <a:avLst/>
            <a:gdLst>
              <a:gd name="T0" fmla="*/ 11 w 1089"/>
              <a:gd name="T1" fmla="*/ 44 h 1029"/>
              <a:gd name="T2" fmla="*/ 19 w 1089"/>
              <a:gd name="T3" fmla="*/ 39 h 1029"/>
              <a:gd name="T4" fmla="*/ 24 w 1089"/>
              <a:gd name="T5" fmla="*/ 44 h 1029"/>
              <a:gd name="T6" fmla="*/ 44 w 1089"/>
              <a:gd name="T7" fmla="*/ 45 h 1029"/>
              <a:gd name="T8" fmla="*/ 53 w 1089"/>
              <a:gd name="T9" fmla="*/ 49 h 1029"/>
              <a:gd name="T10" fmla="*/ 60 w 1089"/>
              <a:gd name="T11" fmla="*/ 48 h 1029"/>
              <a:gd name="T12" fmla="*/ 68 w 1089"/>
              <a:gd name="T13" fmla="*/ 46 h 1029"/>
              <a:gd name="T14" fmla="*/ 63 w 1089"/>
              <a:gd name="T15" fmla="*/ 29 h 1029"/>
              <a:gd name="T16" fmla="*/ 57 w 1089"/>
              <a:gd name="T17" fmla="*/ 16 h 1029"/>
              <a:gd name="T18" fmla="*/ 59 w 1089"/>
              <a:gd name="T19" fmla="*/ 5 h 1029"/>
              <a:gd name="T20" fmla="*/ 68 w 1089"/>
              <a:gd name="T21" fmla="*/ 2 h 1029"/>
              <a:gd name="T22" fmla="*/ 74 w 1089"/>
              <a:gd name="T23" fmla="*/ 1 h 1029"/>
              <a:gd name="T24" fmla="*/ 87 w 1089"/>
              <a:gd name="T25" fmla="*/ 4 h 1029"/>
              <a:gd name="T26" fmla="*/ 89 w 1089"/>
              <a:gd name="T27" fmla="*/ 11 h 1029"/>
              <a:gd name="T28" fmla="*/ 101 w 1089"/>
              <a:gd name="T29" fmla="*/ 6 h 1029"/>
              <a:gd name="T30" fmla="*/ 112 w 1089"/>
              <a:gd name="T31" fmla="*/ 25 h 1029"/>
              <a:gd name="T32" fmla="*/ 113 w 1089"/>
              <a:gd name="T33" fmla="*/ 28 h 1029"/>
              <a:gd name="T34" fmla="*/ 110 w 1089"/>
              <a:gd name="T35" fmla="*/ 29 h 1029"/>
              <a:gd name="T36" fmla="*/ 107 w 1089"/>
              <a:gd name="T37" fmla="*/ 34 h 1029"/>
              <a:gd name="T38" fmla="*/ 110 w 1089"/>
              <a:gd name="T39" fmla="*/ 43 h 1029"/>
              <a:gd name="T40" fmla="*/ 121 w 1089"/>
              <a:gd name="T41" fmla="*/ 50 h 1029"/>
              <a:gd name="T42" fmla="*/ 126 w 1089"/>
              <a:gd name="T43" fmla="*/ 58 h 1029"/>
              <a:gd name="T44" fmla="*/ 122 w 1089"/>
              <a:gd name="T45" fmla="*/ 64 h 1029"/>
              <a:gd name="T46" fmla="*/ 120 w 1089"/>
              <a:gd name="T47" fmla="*/ 75 h 1029"/>
              <a:gd name="T48" fmla="*/ 127 w 1089"/>
              <a:gd name="T49" fmla="*/ 80 h 1029"/>
              <a:gd name="T50" fmla="*/ 127 w 1089"/>
              <a:gd name="T51" fmla="*/ 91 h 1029"/>
              <a:gd name="T52" fmla="*/ 136 w 1089"/>
              <a:gd name="T53" fmla="*/ 97 h 1029"/>
              <a:gd name="T54" fmla="*/ 132 w 1089"/>
              <a:gd name="T55" fmla="*/ 103 h 1029"/>
              <a:gd name="T56" fmla="*/ 125 w 1089"/>
              <a:gd name="T57" fmla="*/ 102 h 1029"/>
              <a:gd name="T58" fmla="*/ 121 w 1089"/>
              <a:gd name="T59" fmla="*/ 101 h 1029"/>
              <a:gd name="T60" fmla="*/ 118 w 1089"/>
              <a:gd name="T61" fmla="*/ 111 h 1029"/>
              <a:gd name="T62" fmla="*/ 112 w 1089"/>
              <a:gd name="T63" fmla="*/ 114 h 1029"/>
              <a:gd name="T64" fmla="*/ 107 w 1089"/>
              <a:gd name="T65" fmla="*/ 117 h 1029"/>
              <a:gd name="T66" fmla="*/ 97 w 1089"/>
              <a:gd name="T67" fmla="*/ 123 h 1029"/>
              <a:gd name="T68" fmla="*/ 86 w 1089"/>
              <a:gd name="T69" fmla="*/ 126 h 1029"/>
              <a:gd name="T70" fmla="*/ 83 w 1089"/>
              <a:gd name="T71" fmla="*/ 111 h 1029"/>
              <a:gd name="T72" fmla="*/ 76 w 1089"/>
              <a:gd name="T73" fmla="*/ 111 h 1029"/>
              <a:gd name="T74" fmla="*/ 68 w 1089"/>
              <a:gd name="T75" fmla="*/ 111 h 1029"/>
              <a:gd name="T76" fmla="*/ 57 w 1089"/>
              <a:gd name="T77" fmla="*/ 114 h 1029"/>
              <a:gd name="T78" fmla="*/ 47 w 1089"/>
              <a:gd name="T79" fmla="*/ 112 h 1029"/>
              <a:gd name="T80" fmla="*/ 33 w 1089"/>
              <a:gd name="T81" fmla="*/ 115 h 1029"/>
              <a:gd name="T82" fmla="*/ 15 w 1089"/>
              <a:gd name="T83" fmla="*/ 105 h 1029"/>
              <a:gd name="T84" fmla="*/ 10 w 1089"/>
              <a:gd name="T85" fmla="*/ 94 h 1029"/>
              <a:gd name="T86" fmla="*/ 12 w 1089"/>
              <a:gd name="T87" fmla="*/ 85 h 1029"/>
              <a:gd name="T88" fmla="*/ 21 w 1089"/>
              <a:gd name="T89" fmla="*/ 79 h 1029"/>
              <a:gd name="T90" fmla="*/ 17 w 1089"/>
              <a:gd name="T91" fmla="*/ 74 h 1029"/>
              <a:gd name="T92" fmla="*/ 10 w 1089"/>
              <a:gd name="T93" fmla="*/ 71 h 1029"/>
              <a:gd name="T94" fmla="*/ 6 w 1089"/>
              <a:gd name="T95" fmla="*/ 64 h 1029"/>
              <a:gd name="T96" fmla="*/ 0 w 1089"/>
              <a:gd name="T97" fmla="*/ 52 h 102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89"/>
              <a:gd name="T148" fmla="*/ 0 h 1029"/>
              <a:gd name="T149" fmla="*/ 1089 w 1089"/>
              <a:gd name="T150" fmla="*/ 1029 h 102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89" h="1029">
                <a:moveTo>
                  <a:pt x="28" y="388"/>
                </a:moveTo>
                <a:lnTo>
                  <a:pt x="58" y="363"/>
                </a:lnTo>
                <a:lnTo>
                  <a:pt x="89" y="354"/>
                </a:lnTo>
                <a:lnTo>
                  <a:pt x="120" y="350"/>
                </a:lnTo>
                <a:lnTo>
                  <a:pt x="128" y="328"/>
                </a:lnTo>
                <a:lnTo>
                  <a:pt x="152" y="318"/>
                </a:lnTo>
                <a:lnTo>
                  <a:pt x="168" y="339"/>
                </a:lnTo>
                <a:lnTo>
                  <a:pt x="176" y="363"/>
                </a:lnTo>
                <a:lnTo>
                  <a:pt x="199" y="357"/>
                </a:lnTo>
                <a:lnTo>
                  <a:pt x="244" y="347"/>
                </a:lnTo>
                <a:lnTo>
                  <a:pt x="294" y="325"/>
                </a:lnTo>
                <a:lnTo>
                  <a:pt x="356" y="363"/>
                </a:lnTo>
                <a:lnTo>
                  <a:pt x="419" y="375"/>
                </a:lnTo>
                <a:lnTo>
                  <a:pt x="425" y="391"/>
                </a:lnTo>
                <a:lnTo>
                  <a:pt x="425" y="396"/>
                </a:lnTo>
                <a:lnTo>
                  <a:pt x="407" y="417"/>
                </a:lnTo>
                <a:lnTo>
                  <a:pt x="419" y="440"/>
                </a:lnTo>
                <a:lnTo>
                  <a:pt x="481" y="385"/>
                </a:lnTo>
                <a:lnTo>
                  <a:pt x="526" y="406"/>
                </a:lnTo>
                <a:lnTo>
                  <a:pt x="523" y="385"/>
                </a:lnTo>
                <a:lnTo>
                  <a:pt x="550" y="375"/>
                </a:lnTo>
                <a:lnTo>
                  <a:pt x="550" y="357"/>
                </a:lnTo>
                <a:lnTo>
                  <a:pt x="526" y="336"/>
                </a:lnTo>
                <a:lnTo>
                  <a:pt x="505" y="239"/>
                </a:lnTo>
                <a:lnTo>
                  <a:pt x="502" y="233"/>
                </a:lnTo>
                <a:lnTo>
                  <a:pt x="491" y="233"/>
                </a:lnTo>
                <a:lnTo>
                  <a:pt x="457" y="134"/>
                </a:lnTo>
                <a:lnTo>
                  <a:pt x="469" y="97"/>
                </a:lnTo>
                <a:lnTo>
                  <a:pt x="433" y="60"/>
                </a:lnTo>
                <a:lnTo>
                  <a:pt x="478" y="42"/>
                </a:lnTo>
                <a:lnTo>
                  <a:pt x="512" y="13"/>
                </a:lnTo>
                <a:lnTo>
                  <a:pt x="536" y="3"/>
                </a:lnTo>
                <a:lnTo>
                  <a:pt x="544" y="18"/>
                </a:lnTo>
                <a:lnTo>
                  <a:pt x="560" y="18"/>
                </a:lnTo>
                <a:lnTo>
                  <a:pt x="585" y="0"/>
                </a:lnTo>
                <a:lnTo>
                  <a:pt x="596" y="15"/>
                </a:lnTo>
                <a:lnTo>
                  <a:pt x="615" y="13"/>
                </a:lnTo>
                <a:lnTo>
                  <a:pt x="654" y="27"/>
                </a:lnTo>
                <a:lnTo>
                  <a:pt x="696" y="32"/>
                </a:lnTo>
                <a:lnTo>
                  <a:pt x="670" y="51"/>
                </a:lnTo>
                <a:lnTo>
                  <a:pt x="691" y="103"/>
                </a:lnTo>
                <a:lnTo>
                  <a:pt x="712" y="91"/>
                </a:lnTo>
                <a:lnTo>
                  <a:pt x="764" y="89"/>
                </a:lnTo>
                <a:lnTo>
                  <a:pt x="788" y="73"/>
                </a:lnTo>
                <a:lnTo>
                  <a:pt x="813" y="51"/>
                </a:lnTo>
                <a:lnTo>
                  <a:pt x="881" y="117"/>
                </a:lnTo>
                <a:lnTo>
                  <a:pt x="904" y="129"/>
                </a:lnTo>
                <a:lnTo>
                  <a:pt x="903" y="200"/>
                </a:lnTo>
                <a:lnTo>
                  <a:pt x="921" y="208"/>
                </a:lnTo>
                <a:lnTo>
                  <a:pt x="920" y="225"/>
                </a:lnTo>
                <a:lnTo>
                  <a:pt x="911" y="231"/>
                </a:lnTo>
                <a:lnTo>
                  <a:pt x="900" y="222"/>
                </a:lnTo>
                <a:lnTo>
                  <a:pt x="892" y="225"/>
                </a:lnTo>
                <a:lnTo>
                  <a:pt x="881" y="233"/>
                </a:lnTo>
                <a:lnTo>
                  <a:pt x="879" y="252"/>
                </a:lnTo>
                <a:lnTo>
                  <a:pt x="869" y="263"/>
                </a:lnTo>
                <a:lnTo>
                  <a:pt x="859" y="273"/>
                </a:lnTo>
                <a:lnTo>
                  <a:pt x="845" y="278"/>
                </a:lnTo>
                <a:lnTo>
                  <a:pt x="859" y="309"/>
                </a:lnTo>
                <a:lnTo>
                  <a:pt x="881" y="349"/>
                </a:lnTo>
                <a:lnTo>
                  <a:pt x="911" y="337"/>
                </a:lnTo>
                <a:lnTo>
                  <a:pt x="951" y="398"/>
                </a:lnTo>
                <a:lnTo>
                  <a:pt x="971" y="402"/>
                </a:lnTo>
                <a:lnTo>
                  <a:pt x="993" y="417"/>
                </a:lnTo>
                <a:lnTo>
                  <a:pt x="1007" y="440"/>
                </a:lnTo>
                <a:lnTo>
                  <a:pt x="1010" y="471"/>
                </a:lnTo>
                <a:lnTo>
                  <a:pt x="990" y="498"/>
                </a:lnTo>
                <a:lnTo>
                  <a:pt x="980" y="500"/>
                </a:lnTo>
                <a:lnTo>
                  <a:pt x="983" y="519"/>
                </a:lnTo>
                <a:lnTo>
                  <a:pt x="945" y="529"/>
                </a:lnTo>
                <a:lnTo>
                  <a:pt x="933" y="592"/>
                </a:lnTo>
                <a:lnTo>
                  <a:pt x="961" y="607"/>
                </a:lnTo>
                <a:lnTo>
                  <a:pt x="986" y="613"/>
                </a:lnTo>
                <a:lnTo>
                  <a:pt x="1013" y="628"/>
                </a:lnTo>
                <a:lnTo>
                  <a:pt x="1023" y="641"/>
                </a:lnTo>
                <a:lnTo>
                  <a:pt x="1010" y="676"/>
                </a:lnTo>
                <a:lnTo>
                  <a:pt x="1010" y="713"/>
                </a:lnTo>
                <a:lnTo>
                  <a:pt x="1017" y="731"/>
                </a:lnTo>
                <a:lnTo>
                  <a:pt x="1075" y="752"/>
                </a:lnTo>
                <a:lnTo>
                  <a:pt x="1086" y="762"/>
                </a:lnTo>
                <a:lnTo>
                  <a:pt x="1089" y="783"/>
                </a:lnTo>
                <a:lnTo>
                  <a:pt x="1077" y="797"/>
                </a:lnTo>
                <a:lnTo>
                  <a:pt x="1069" y="815"/>
                </a:lnTo>
                <a:lnTo>
                  <a:pt x="1062" y="828"/>
                </a:lnTo>
                <a:lnTo>
                  <a:pt x="1044" y="807"/>
                </a:lnTo>
                <a:lnTo>
                  <a:pt x="1031" y="804"/>
                </a:lnTo>
                <a:lnTo>
                  <a:pt x="1007" y="818"/>
                </a:lnTo>
                <a:lnTo>
                  <a:pt x="996" y="825"/>
                </a:lnTo>
                <a:lnTo>
                  <a:pt x="983" y="807"/>
                </a:lnTo>
                <a:lnTo>
                  <a:pt x="972" y="815"/>
                </a:lnTo>
                <a:lnTo>
                  <a:pt x="975" y="841"/>
                </a:lnTo>
                <a:lnTo>
                  <a:pt x="961" y="876"/>
                </a:lnTo>
                <a:lnTo>
                  <a:pt x="945" y="894"/>
                </a:lnTo>
                <a:lnTo>
                  <a:pt x="948" y="912"/>
                </a:lnTo>
                <a:lnTo>
                  <a:pt x="909" y="933"/>
                </a:lnTo>
                <a:lnTo>
                  <a:pt x="900" y="915"/>
                </a:lnTo>
                <a:lnTo>
                  <a:pt x="890" y="915"/>
                </a:lnTo>
                <a:lnTo>
                  <a:pt x="862" y="921"/>
                </a:lnTo>
                <a:lnTo>
                  <a:pt x="862" y="942"/>
                </a:lnTo>
                <a:lnTo>
                  <a:pt x="837" y="942"/>
                </a:lnTo>
                <a:lnTo>
                  <a:pt x="812" y="966"/>
                </a:lnTo>
                <a:lnTo>
                  <a:pt x="778" y="984"/>
                </a:lnTo>
                <a:lnTo>
                  <a:pt x="736" y="1029"/>
                </a:lnTo>
                <a:lnTo>
                  <a:pt x="696" y="1021"/>
                </a:lnTo>
                <a:lnTo>
                  <a:pt x="694" y="1012"/>
                </a:lnTo>
                <a:lnTo>
                  <a:pt x="730" y="953"/>
                </a:lnTo>
                <a:lnTo>
                  <a:pt x="682" y="883"/>
                </a:lnTo>
                <a:lnTo>
                  <a:pt x="667" y="888"/>
                </a:lnTo>
                <a:lnTo>
                  <a:pt x="629" y="873"/>
                </a:lnTo>
                <a:lnTo>
                  <a:pt x="620" y="880"/>
                </a:lnTo>
                <a:lnTo>
                  <a:pt x="609" y="894"/>
                </a:lnTo>
                <a:lnTo>
                  <a:pt x="588" y="888"/>
                </a:lnTo>
                <a:lnTo>
                  <a:pt x="570" y="915"/>
                </a:lnTo>
                <a:lnTo>
                  <a:pt x="547" y="894"/>
                </a:lnTo>
                <a:lnTo>
                  <a:pt x="515" y="901"/>
                </a:lnTo>
                <a:lnTo>
                  <a:pt x="481" y="888"/>
                </a:lnTo>
                <a:lnTo>
                  <a:pt x="457" y="912"/>
                </a:lnTo>
                <a:lnTo>
                  <a:pt x="431" y="901"/>
                </a:lnTo>
                <a:lnTo>
                  <a:pt x="409" y="924"/>
                </a:lnTo>
                <a:lnTo>
                  <a:pt x="383" y="901"/>
                </a:lnTo>
                <a:lnTo>
                  <a:pt x="364" y="909"/>
                </a:lnTo>
                <a:lnTo>
                  <a:pt x="297" y="921"/>
                </a:lnTo>
                <a:lnTo>
                  <a:pt x="270" y="921"/>
                </a:lnTo>
                <a:lnTo>
                  <a:pt x="262" y="931"/>
                </a:lnTo>
                <a:lnTo>
                  <a:pt x="149" y="849"/>
                </a:lnTo>
                <a:lnTo>
                  <a:pt x="123" y="843"/>
                </a:lnTo>
                <a:lnTo>
                  <a:pt x="69" y="797"/>
                </a:lnTo>
                <a:lnTo>
                  <a:pt x="82" y="775"/>
                </a:lnTo>
                <a:lnTo>
                  <a:pt x="82" y="759"/>
                </a:lnTo>
                <a:lnTo>
                  <a:pt x="107" y="737"/>
                </a:lnTo>
                <a:lnTo>
                  <a:pt x="97" y="710"/>
                </a:lnTo>
                <a:lnTo>
                  <a:pt x="97" y="683"/>
                </a:lnTo>
                <a:lnTo>
                  <a:pt x="137" y="658"/>
                </a:lnTo>
                <a:lnTo>
                  <a:pt x="165" y="649"/>
                </a:lnTo>
                <a:lnTo>
                  <a:pt x="170" y="634"/>
                </a:lnTo>
                <a:lnTo>
                  <a:pt x="176" y="604"/>
                </a:lnTo>
                <a:lnTo>
                  <a:pt x="165" y="592"/>
                </a:lnTo>
                <a:lnTo>
                  <a:pt x="139" y="595"/>
                </a:lnTo>
                <a:lnTo>
                  <a:pt x="120" y="602"/>
                </a:lnTo>
                <a:lnTo>
                  <a:pt x="97" y="602"/>
                </a:lnTo>
                <a:lnTo>
                  <a:pt x="85" y="574"/>
                </a:lnTo>
                <a:lnTo>
                  <a:pt x="85" y="558"/>
                </a:lnTo>
                <a:lnTo>
                  <a:pt x="61" y="537"/>
                </a:lnTo>
                <a:lnTo>
                  <a:pt x="52" y="516"/>
                </a:lnTo>
                <a:lnTo>
                  <a:pt x="69" y="495"/>
                </a:lnTo>
                <a:lnTo>
                  <a:pt x="6" y="432"/>
                </a:lnTo>
                <a:lnTo>
                  <a:pt x="3" y="420"/>
                </a:lnTo>
                <a:lnTo>
                  <a:pt x="0" y="415"/>
                </a:lnTo>
                <a:lnTo>
                  <a:pt x="28" y="3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86" name="Freeform 185">
            <a:extLst>
              <a:ext uri="{FF2B5EF4-FFF2-40B4-BE49-F238E27FC236}">
                <a16:creationId xmlns:a16="http://schemas.microsoft.com/office/drawing/2014/main" id="{ECE8EE82-7574-4FAB-8121-D7045261DCB7}"/>
              </a:ext>
            </a:extLst>
          </p:cNvPr>
          <p:cNvSpPr>
            <a:spLocks/>
          </p:cNvSpPr>
          <p:nvPr/>
        </p:nvSpPr>
        <p:spPr bwMode="auto">
          <a:xfrm>
            <a:off x="2346852" y="2998723"/>
            <a:ext cx="1739258" cy="944312"/>
          </a:xfrm>
          <a:custGeom>
            <a:avLst/>
            <a:gdLst>
              <a:gd name="T0" fmla="*/ 21 w 1497"/>
              <a:gd name="T1" fmla="*/ 20 h 838"/>
              <a:gd name="T2" fmla="*/ 28 w 1497"/>
              <a:gd name="T3" fmla="*/ 23 h 838"/>
              <a:gd name="T4" fmla="*/ 49 w 1497"/>
              <a:gd name="T5" fmla="*/ 30 h 838"/>
              <a:gd name="T6" fmla="*/ 54 w 1497"/>
              <a:gd name="T7" fmla="*/ 27 h 838"/>
              <a:gd name="T8" fmla="*/ 57 w 1497"/>
              <a:gd name="T9" fmla="*/ 19 h 838"/>
              <a:gd name="T10" fmla="*/ 66 w 1497"/>
              <a:gd name="T11" fmla="*/ 18 h 838"/>
              <a:gd name="T12" fmla="*/ 65 w 1497"/>
              <a:gd name="T13" fmla="*/ 10 h 838"/>
              <a:gd name="T14" fmla="*/ 75 w 1497"/>
              <a:gd name="T15" fmla="*/ 4 h 838"/>
              <a:gd name="T16" fmla="*/ 79 w 1497"/>
              <a:gd name="T17" fmla="*/ 0 h 838"/>
              <a:gd name="T18" fmla="*/ 90 w 1497"/>
              <a:gd name="T19" fmla="*/ 7 h 838"/>
              <a:gd name="T20" fmla="*/ 110 w 1497"/>
              <a:gd name="T21" fmla="*/ 15 h 838"/>
              <a:gd name="T22" fmla="*/ 119 w 1497"/>
              <a:gd name="T23" fmla="*/ 13 h 838"/>
              <a:gd name="T24" fmla="*/ 129 w 1497"/>
              <a:gd name="T25" fmla="*/ 15 h 838"/>
              <a:gd name="T26" fmla="*/ 140 w 1497"/>
              <a:gd name="T27" fmla="*/ 12 h 838"/>
              <a:gd name="T28" fmla="*/ 147 w 1497"/>
              <a:gd name="T29" fmla="*/ 12 h 838"/>
              <a:gd name="T30" fmla="*/ 157 w 1497"/>
              <a:gd name="T31" fmla="*/ 11 h 838"/>
              <a:gd name="T32" fmla="*/ 158 w 1497"/>
              <a:gd name="T33" fmla="*/ 28 h 838"/>
              <a:gd name="T34" fmla="*/ 166 w 1497"/>
              <a:gd name="T35" fmla="*/ 30 h 838"/>
              <a:gd name="T36" fmla="*/ 175 w 1497"/>
              <a:gd name="T37" fmla="*/ 38 h 838"/>
              <a:gd name="T38" fmla="*/ 177 w 1497"/>
              <a:gd name="T39" fmla="*/ 45 h 838"/>
              <a:gd name="T40" fmla="*/ 185 w 1497"/>
              <a:gd name="T41" fmla="*/ 54 h 838"/>
              <a:gd name="T42" fmla="*/ 184 w 1497"/>
              <a:gd name="T43" fmla="*/ 57 h 838"/>
              <a:gd name="T44" fmla="*/ 178 w 1497"/>
              <a:gd name="T45" fmla="*/ 69 h 838"/>
              <a:gd name="T46" fmla="*/ 172 w 1497"/>
              <a:gd name="T47" fmla="*/ 79 h 838"/>
              <a:gd name="T48" fmla="*/ 166 w 1497"/>
              <a:gd name="T49" fmla="*/ 76 h 838"/>
              <a:gd name="T50" fmla="*/ 153 w 1497"/>
              <a:gd name="T51" fmla="*/ 80 h 838"/>
              <a:gd name="T52" fmla="*/ 147 w 1497"/>
              <a:gd name="T53" fmla="*/ 78 h 838"/>
              <a:gd name="T54" fmla="*/ 138 w 1497"/>
              <a:gd name="T55" fmla="*/ 78 h 838"/>
              <a:gd name="T56" fmla="*/ 131 w 1497"/>
              <a:gd name="T57" fmla="*/ 80 h 838"/>
              <a:gd name="T58" fmla="*/ 122 w 1497"/>
              <a:gd name="T59" fmla="*/ 77 h 838"/>
              <a:gd name="T60" fmla="*/ 112 w 1497"/>
              <a:gd name="T61" fmla="*/ 79 h 838"/>
              <a:gd name="T62" fmla="*/ 99 w 1497"/>
              <a:gd name="T63" fmla="*/ 79 h 838"/>
              <a:gd name="T64" fmla="*/ 85 w 1497"/>
              <a:gd name="T65" fmla="*/ 88 h 838"/>
              <a:gd name="T66" fmla="*/ 76 w 1497"/>
              <a:gd name="T67" fmla="*/ 89 h 838"/>
              <a:gd name="T68" fmla="*/ 70 w 1497"/>
              <a:gd name="T69" fmla="*/ 98 h 838"/>
              <a:gd name="T70" fmla="*/ 66 w 1497"/>
              <a:gd name="T71" fmla="*/ 99 h 838"/>
              <a:gd name="T72" fmla="*/ 59 w 1497"/>
              <a:gd name="T73" fmla="*/ 104 h 838"/>
              <a:gd name="T74" fmla="*/ 43 w 1497"/>
              <a:gd name="T75" fmla="*/ 91 h 838"/>
              <a:gd name="T76" fmla="*/ 42 w 1497"/>
              <a:gd name="T77" fmla="*/ 86 h 838"/>
              <a:gd name="T78" fmla="*/ 41 w 1497"/>
              <a:gd name="T79" fmla="*/ 81 h 838"/>
              <a:gd name="T80" fmla="*/ 34 w 1497"/>
              <a:gd name="T81" fmla="*/ 76 h 838"/>
              <a:gd name="T82" fmla="*/ 36 w 1497"/>
              <a:gd name="T83" fmla="*/ 71 h 838"/>
              <a:gd name="T84" fmla="*/ 28 w 1497"/>
              <a:gd name="T85" fmla="*/ 63 h 838"/>
              <a:gd name="T86" fmla="*/ 17 w 1497"/>
              <a:gd name="T87" fmla="*/ 57 h 838"/>
              <a:gd name="T88" fmla="*/ 3 w 1497"/>
              <a:gd name="T89" fmla="*/ 56 h 838"/>
              <a:gd name="T90" fmla="*/ 2 w 1497"/>
              <a:gd name="T91" fmla="*/ 45 h 838"/>
              <a:gd name="T92" fmla="*/ 4 w 1497"/>
              <a:gd name="T93" fmla="*/ 36 h 838"/>
              <a:gd name="T94" fmla="*/ 14 w 1497"/>
              <a:gd name="T95" fmla="*/ 22 h 83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497"/>
              <a:gd name="T145" fmla="*/ 0 h 838"/>
              <a:gd name="T146" fmla="*/ 1497 w 1497"/>
              <a:gd name="T147" fmla="*/ 838 h 83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497" h="838">
                <a:moveTo>
                  <a:pt x="137" y="151"/>
                </a:moveTo>
                <a:lnTo>
                  <a:pt x="157" y="148"/>
                </a:lnTo>
                <a:lnTo>
                  <a:pt x="171" y="166"/>
                </a:lnTo>
                <a:lnTo>
                  <a:pt x="200" y="151"/>
                </a:lnTo>
                <a:lnTo>
                  <a:pt x="213" y="153"/>
                </a:lnTo>
                <a:lnTo>
                  <a:pt x="231" y="189"/>
                </a:lnTo>
                <a:lnTo>
                  <a:pt x="307" y="214"/>
                </a:lnTo>
                <a:lnTo>
                  <a:pt x="379" y="248"/>
                </a:lnTo>
                <a:lnTo>
                  <a:pt x="393" y="241"/>
                </a:lnTo>
                <a:lnTo>
                  <a:pt x="403" y="227"/>
                </a:lnTo>
                <a:lnTo>
                  <a:pt x="425" y="234"/>
                </a:lnTo>
                <a:lnTo>
                  <a:pt x="435" y="218"/>
                </a:lnTo>
                <a:lnTo>
                  <a:pt x="428" y="205"/>
                </a:lnTo>
                <a:lnTo>
                  <a:pt x="425" y="193"/>
                </a:lnTo>
                <a:lnTo>
                  <a:pt x="462" y="155"/>
                </a:lnTo>
                <a:lnTo>
                  <a:pt x="476" y="153"/>
                </a:lnTo>
                <a:lnTo>
                  <a:pt x="507" y="179"/>
                </a:lnTo>
                <a:lnTo>
                  <a:pt x="535" y="151"/>
                </a:lnTo>
                <a:lnTo>
                  <a:pt x="524" y="121"/>
                </a:lnTo>
                <a:lnTo>
                  <a:pt x="521" y="106"/>
                </a:lnTo>
                <a:lnTo>
                  <a:pt x="525" y="85"/>
                </a:lnTo>
                <a:lnTo>
                  <a:pt x="539" y="70"/>
                </a:lnTo>
                <a:lnTo>
                  <a:pt x="557" y="51"/>
                </a:lnTo>
                <a:lnTo>
                  <a:pt x="605" y="33"/>
                </a:lnTo>
                <a:lnTo>
                  <a:pt x="605" y="11"/>
                </a:lnTo>
                <a:lnTo>
                  <a:pt x="618" y="0"/>
                </a:lnTo>
                <a:lnTo>
                  <a:pt x="632" y="2"/>
                </a:lnTo>
                <a:lnTo>
                  <a:pt x="647" y="6"/>
                </a:lnTo>
                <a:lnTo>
                  <a:pt x="695" y="49"/>
                </a:lnTo>
                <a:lnTo>
                  <a:pt x="726" y="56"/>
                </a:lnTo>
                <a:lnTo>
                  <a:pt x="836" y="137"/>
                </a:lnTo>
                <a:lnTo>
                  <a:pt x="846" y="127"/>
                </a:lnTo>
                <a:lnTo>
                  <a:pt x="881" y="127"/>
                </a:lnTo>
                <a:lnTo>
                  <a:pt x="896" y="122"/>
                </a:lnTo>
                <a:lnTo>
                  <a:pt x="940" y="117"/>
                </a:lnTo>
                <a:lnTo>
                  <a:pt x="957" y="107"/>
                </a:lnTo>
                <a:lnTo>
                  <a:pt x="983" y="130"/>
                </a:lnTo>
                <a:lnTo>
                  <a:pt x="1005" y="107"/>
                </a:lnTo>
                <a:lnTo>
                  <a:pt x="1033" y="120"/>
                </a:lnTo>
                <a:lnTo>
                  <a:pt x="1055" y="94"/>
                </a:lnTo>
                <a:lnTo>
                  <a:pt x="1086" y="107"/>
                </a:lnTo>
                <a:lnTo>
                  <a:pt x="1121" y="100"/>
                </a:lnTo>
                <a:lnTo>
                  <a:pt x="1144" y="120"/>
                </a:lnTo>
                <a:lnTo>
                  <a:pt x="1162" y="94"/>
                </a:lnTo>
                <a:lnTo>
                  <a:pt x="1183" y="100"/>
                </a:lnTo>
                <a:lnTo>
                  <a:pt x="1200" y="78"/>
                </a:lnTo>
                <a:lnTo>
                  <a:pt x="1237" y="94"/>
                </a:lnTo>
                <a:lnTo>
                  <a:pt x="1256" y="90"/>
                </a:lnTo>
                <a:lnTo>
                  <a:pt x="1304" y="160"/>
                </a:lnTo>
                <a:lnTo>
                  <a:pt x="1269" y="215"/>
                </a:lnTo>
                <a:lnTo>
                  <a:pt x="1270" y="227"/>
                </a:lnTo>
                <a:lnTo>
                  <a:pt x="1279" y="229"/>
                </a:lnTo>
                <a:lnTo>
                  <a:pt x="1310" y="235"/>
                </a:lnTo>
                <a:lnTo>
                  <a:pt x="1332" y="245"/>
                </a:lnTo>
                <a:lnTo>
                  <a:pt x="1360" y="286"/>
                </a:lnTo>
                <a:lnTo>
                  <a:pt x="1387" y="287"/>
                </a:lnTo>
                <a:lnTo>
                  <a:pt x="1403" y="307"/>
                </a:lnTo>
                <a:lnTo>
                  <a:pt x="1395" y="323"/>
                </a:lnTo>
                <a:lnTo>
                  <a:pt x="1397" y="340"/>
                </a:lnTo>
                <a:lnTo>
                  <a:pt x="1417" y="360"/>
                </a:lnTo>
                <a:lnTo>
                  <a:pt x="1452" y="413"/>
                </a:lnTo>
                <a:lnTo>
                  <a:pt x="1474" y="415"/>
                </a:lnTo>
                <a:lnTo>
                  <a:pt x="1487" y="433"/>
                </a:lnTo>
                <a:lnTo>
                  <a:pt x="1497" y="442"/>
                </a:lnTo>
                <a:lnTo>
                  <a:pt x="1490" y="454"/>
                </a:lnTo>
                <a:lnTo>
                  <a:pt x="1474" y="460"/>
                </a:lnTo>
                <a:lnTo>
                  <a:pt x="1456" y="481"/>
                </a:lnTo>
                <a:lnTo>
                  <a:pt x="1443" y="517"/>
                </a:lnTo>
                <a:lnTo>
                  <a:pt x="1428" y="557"/>
                </a:lnTo>
                <a:lnTo>
                  <a:pt x="1404" y="609"/>
                </a:lnTo>
                <a:lnTo>
                  <a:pt x="1395" y="624"/>
                </a:lnTo>
                <a:lnTo>
                  <a:pt x="1383" y="637"/>
                </a:lnTo>
                <a:lnTo>
                  <a:pt x="1365" y="637"/>
                </a:lnTo>
                <a:lnTo>
                  <a:pt x="1352" y="629"/>
                </a:lnTo>
                <a:lnTo>
                  <a:pt x="1328" y="610"/>
                </a:lnTo>
                <a:lnTo>
                  <a:pt x="1262" y="610"/>
                </a:lnTo>
                <a:lnTo>
                  <a:pt x="1244" y="637"/>
                </a:lnTo>
                <a:lnTo>
                  <a:pt x="1228" y="647"/>
                </a:lnTo>
                <a:lnTo>
                  <a:pt x="1207" y="650"/>
                </a:lnTo>
                <a:lnTo>
                  <a:pt x="1194" y="637"/>
                </a:lnTo>
                <a:lnTo>
                  <a:pt x="1176" y="629"/>
                </a:lnTo>
                <a:lnTo>
                  <a:pt x="1155" y="631"/>
                </a:lnTo>
                <a:lnTo>
                  <a:pt x="1137" y="640"/>
                </a:lnTo>
                <a:lnTo>
                  <a:pt x="1110" y="629"/>
                </a:lnTo>
                <a:lnTo>
                  <a:pt x="1092" y="631"/>
                </a:lnTo>
                <a:lnTo>
                  <a:pt x="1068" y="644"/>
                </a:lnTo>
                <a:lnTo>
                  <a:pt x="1050" y="644"/>
                </a:lnTo>
                <a:lnTo>
                  <a:pt x="1019" y="647"/>
                </a:lnTo>
                <a:lnTo>
                  <a:pt x="999" y="637"/>
                </a:lnTo>
                <a:lnTo>
                  <a:pt x="981" y="624"/>
                </a:lnTo>
                <a:lnTo>
                  <a:pt x="972" y="631"/>
                </a:lnTo>
                <a:lnTo>
                  <a:pt x="927" y="631"/>
                </a:lnTo>
                <a:lnTo>
                  <a:pt x="899" y="637"/>
                </a:lnTo>
                <a:lnTo>
                  <a:pt x="875" y="631"/>
                </a:lnTo>
                <a:lnTo>
                  <a:pt x="805" y="631"/>
                </a:lnTo>
                <a:lnTo>
                  <a:pt x="799" y="634"/>
                </a:lnTo>
                <a:lnTo>
                  <a:pt x="744" y="689"/>
                </a:lnTo>
                <a:lnTo>
                  <a:pt x="708" y="710"/>
                </a:lnTo>
                <a:lnTo>
                  <a:pt x="684" y="707"/>
                </a:lnTo>
                <a:lnTo>
                  <a:pt x="663" y="710"/>
                </a:lnTo>
                <a:lnTo>
                  <a:pt x="632" y="713"/>
                </a:lnTo>
                <a:lnTo>
                  <a:pt x="614" y="718"/>
                </a:lnTo>
                <a:lnTo>
                  <a:pt x="584" y="747"/>
                </a:lnTo>
                <a:lnTo>
                  <a:pt x="571" y="762"/>
                </a:lnTo>
                <a:lnTo>
                  <a:pt x="563" y="792"/>
                </a:lnTo>
                <a:lnTo>
                  <a:pt x="545" y="817"/>
                </a:lnTo>
                <a:lnTo>
                  <a:pt x="542" y="797"/>
                </a:lnTo>
                <a:lnTo>
                  <a:pt x="535" y="797"/>
                </a:lnTo>
                <a:lnTo>
                  <a:pt x="526" y="807"/>
                </a:lnTo>
                <a:lnTo>
                  <a:pt x="526" y="820"/>
                </a:lnTo>
                <a:lnTo>
                  <a:pt x="474" y="838"/>
                </a:lnTo>
                <a:lnTo>
                  <a:pt x="460" y="823"/>
                </a:lnTo>
                <a:lnTo>
                  <a:pt x="346" y="759"/>
                </a:lnTo>
                <a:lnTo>
                  <a:pt x="344" y="734"/>
                </a:lnTo>
                <a:lnTo>
                  <a:pt x="318" y="703"/>
                </a:lnTo>
                <a:lnTo>
                  <a:pt x="321" y="686"/>
                </a:lnTo>
                <a:lnTo>
                  <a:pt x="341" y="695"/>
                </a:lnTo>
                <a:lnTo>
                  <a:pt x="349" y="686"/>
                </a:lnTo>
                <a:lnTo>
                  <a:pt x="344" y="671"/>
                </a:lnTo>
                <a:lnTo>
                  <a:pt x="334" y="652"/>
                </a:lnTo>
                <a:lnTo>
                  <a:pt x="318" y="644"/>
                </a:lnTo>
                <a:lnTo>
                  <a:pt x="310" y="650"/>
                </a:lnTo>
                <a:lnTo>
                  <a:pt x="276" y="616"/>
                </a:lnTo>
                <a:lnTo>
                  <a:pt x="280" y="609"/>
                </a:lnTo>
                <a:lnTo>
                  <a:pt x="292" y="596"/>
                </a:lnTo>
                <a:lnTo>
                  <a:pt x="289" y="572"/>
                </a:lnTo>
                <a:lnTo>
                  <a:pt x="270" y="536"/>
                </a:lnTo>
                <a:lnTo>
                  <a:pt x="252" y="522"/>
                </a:lnTo>
                <a:lnTo>
                  <a:pt x="231" y="509"/>
                </a:lnTo>
                <a:lnTo>
                  <a:pt x="183" y="481"/>
                </a:lnTo>
                <a:lnTo>
                  <a:pt x="152" y="460"/>
                </a:lnTo>
                <a:lnTo>
                  <a:pt x="137" y="463"/>
                </a:lnTo>
                <a:lnTo>
                  <a:pt x="107" y="439"/>
                </a:lnTo>
                <a:lnTo>
                  <a:pt x="34" y="439"/>
                </a:lnTo>
                <a:lnTo>
                  <a:pt x="26" y="449"/>
                </a:lnTo>
                <a:lnTo>
                  <a:pt x="19" y="430"/>
                </a:lnTo>
                <a:lnTo>
                  <a:pt x="22" y="399"/>
                </a:lnTo>
                <a:lnTo>
                  <a:pt x="22" y="367"/>
                </a:lnTo>
                <a:lnTo>
                  <a:pt x="10" y="336"/>
                </a:lnTo>
                <a:lnTo>
                  <a:pt x="0" y="321"/>
                </a:lnTo>
                <a:lnTo>
                  <a:pt x="37" y="288"/>
                </a:lnTo>
                <a:lnTo>
                  <a:pt x="85" y="229"/>
                </a:lnTo>
                <a:lnTo>
                  <a:pt x="89" y="208"/>
                </a:lnTo>
                <a:lnTo>
                  <a:pt x="119" y="179"/>
                </a:lnTo>
                <a:lnTo>
                  <a:pt x="140" y="179"/>
                </a:lnTo>
                <a:lnTo>
                  <a:pt x="137" y="15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87" name="Freeform 186">
            <a:extLst>
              <a:ext uri="{FF2B5EF4-FFF2-40B4-BE49-F238E27FC236}">
                <a16:creationId xmlns:a16="http://schemas.microsoft.com/office/drawing/2014/main" id="{E3E0E2D6-0B8E-44F8-BDF6-D5840C63B12C}"/>
              </a:ext>
            </a:extLst>
          </p:cNvPr>
          <p:cNvSpPr>
            <a:spLocks/>
          </p:cNvSpPr>
          <p:nvPr/>
        </p:nvSpPr>
        <p:spPr bwMode="auto">
          <a:xfrm>
            <a:off x="3869866" y="3010018"/>
            <a:ext cx="488294" cy="487970"/>
          </a:xfrm>
          <a:custGeom>
            <a:avLst/>
            <a:gdLst>
              <a:gd name="T0" fmla="*/ 24 w 420"/>
              <a:gd name="T1" fmla="*/ 54 h 433"/>
              <a:gd name="T2" fmla="*/ 26 w 420"/>
              <a:gd name="T3" fmla="*/ 51 h 433"/>
              <a:gd name="T4" fmla="*/ 28 w 420"/>
              <a:gd name="T5" fmla="*/ 51 h 433"/>
              <a:gd name="T6" fmla="*/ 29 w 420"/>
              <a:gd name="T7" fmla="*/ 51 h 433"/>
              <a:gd name="T8" fmla="*/ 29 w 420"/>
              <a:gd name="T9" fmla="*/ 48 h 433"/>
              <a:gd name="T10" fmla="*/ 31 w 420"/>
              <a:gd name="T11" fmla="*/ 46 h 433"/>
              <a:gd name="T12" fmla="*/ 34 w 420"/>
              <a:gd name="T13" fmla="*/ 45 h 433"/>
              <a:gd name="T14" fmla="*/ 42 w 420"/>
              <a:gd name="T15" fmla="*/ 45 h 433"/>
              <a:gd name="T16" fmla="*/ 45 w 420"/>
              <a:gd name="T17" fmla="*/ 45 h 433"/>
              <a:gd name="T18" fmla="*/ 48 w 420"/>
              <a:gd name="T19" fmla="*/ 44 h 433"/>
              <a:gd name="T20" fmla="*/ 50 w 420"/>
              <a:gd name="T21" fmla="*/ 44 h 433"/>
              <a:gd name="T22" fmla="*/ 51 w 420"/>
              <a:gd name="T23" fmla="*/ 43 h 433"/>
              <a:gd name="T24" fmla="*/ 53 w 420"/>
              <a:gd name="T25" fmla="*/ 42 h 433"/>
              <a:gd name="T26" fmla="*/ 52 w 420"/>
              <a:gd name="T27" fmla="*/ 39 h 433"/>
              <a:gd name="T28" fmla="*/ 51 w 420"/>
              <a:gd name="T29" fmla="*/ 40 h 433"/>
              <a:gd name="T30" fmla="*/ 49 w 420"/>
              <a:gd name="T31" fmla="*/ 40 h 433"/>
              <a:gd name="T32" fmla="*/ 48 w 420"/>
              <a:gd name="T33" fmla="*/ 39 h 433"/>
              <a:gd name="T34" fmla="*/ 49 w 420"/>
              <a:gd name="T35" fmla="*/ 36 h 433"/>
              <a:gd name="T36" fmla="*/ 50 w 420"/>
              <a:gd name="T37" fmla="*/ 35 h 433"/>
              <a:gd name="T38" fmla="*/ 50 w 420"/>
              <a:gd name="T39" fmla="*/ 33 h 433"/>
              <a:gd name="T40" fmla="*/ 47 w 420"/>
              <a:gd name="T41" fmla="*/ 30 h 433"/>
              <a:gd name="T42" fmla="*/ 45 w 420"/>
              <a:gd name="T43" fmla="*/ 27 h 433"/>
              <a:gd name="T44" fmla="*/ 42 w 420"/>
              <a:gd name="T45" fmla="*/ 25 h 433"/>
              <a:gd name="T46" fmla="*/ 42 w 420"/>
              <a:gd name="T47" fmla="*/ 23 h 433"/>
              <a:gd name="T48" fmla="*/ 42 w 420"/>
              <a:gd name="T49" fmla="*/ 20 h 433"/>
              <a:gd name="T50" fmla="*/ 43 w 420"/>
              <a:gd name="T51" fmla="*/ 17 h 433"/>
              <a:gd name="T52" fmla="*/ 41 w 420"/>
              <a:gd name="T53" fmla="*/ 15 h 433"/>
              <a:gd name="T54" fmla="*/ 42 w 420"/>
              <a:gd name="T55" fmla="*/ 9 h 433"/>
              <a:gd name="T56" fmla="*/ 41 w 420"/>
              <a:gd name="T57" fmla="*/ 2 h 433"/>
              <a:gd name="T58" fmla="*/ 39 w 420"/>
              <a:gd name="T59" fmla="*/ 0 h 433"/>
              <a:gd name="T60" fmla="*/ 37 w 420"/>
              <a:gd name="T61" fmla="*/ 0 h 433"/>
              <a:gd name="T62" fmla="*/ 33 w 420"/>
              <a:gd name="T63" fmla="*/ 2 h 433"/>
              <a:gd name="T64" fmla="*/ 31 w 420"/>
              <a:gd name="T65" fmla="*/ 0 h 433"/>
              <a:gd name="T66" fmla="*/ 30 w 420"/>
              <a:gd name="T67" fmla="*/ 1 h 433"/>
              <a:gd name="T68" fmla="*/ 31 w 420"/>
              <a:gd name="T69" fmla="*/ 3 h 433"/>
              <a:gd name="T70" fmla="*/ 29 w 420"/>
              <a:gd name="T71" fmla="*/ 8 h 433"/>
              <a:gd name="T72" fmla="*/ 27 w 420"/>
              <a:gd name="T73" fmla="*/ 11 h 433"/>
              <a:gd name="T74" fmla="*/ 27 w 420"/>
              <a:gd name="T75" fmla="*/ 13 h 433"/>
              <a:gd name="T76" fmla="*/ 22 w 420"/>
              <a:gd name="T77" fmla="*/ 16 h 433"/>
              <a:gd name="T78" fmla="*/ 21 w 420"/>
              <a:gd name="T79" fmla="*/ 13 h 433"/>
              <a:gd name="T80" fmla="*/ 16 w 420"/>
              <a:gd name="T81" fmla="*/ 14 h 433"/>
              <a:gd name="T82" fmla="*/ 16 w 420"/>
              <a:gd name="T83" fmla="*/ 17 h 433"/>
              <a:gd name="T84" fmla="*/ 13 w 420"/>
              <a:gd name="T85" fmla="*/ 17 h 433"/>
              <a:gd name="T86" fmla="*/ 10 w 420"/>
              <a:gd name="T87" fmla="*/ 20 h 433"/>
              <a:gd name="T88" fmla="*/ 7 w 420"/>
              <a:gd name="T89" fmla="*/ 22 h 433"/>
              <a:gd name="T90" fmla="*/ 5 w 420"/>
              <a:gd name="T91" fmla="*/ 23 h 433"/>
              <a:gd name="T92" fmla="*/ 3 w 420"/>
              <a:gd name="T93" fmla="*/ 25 h 433"/>
              <a:gd name="T94" fmla="*/ 0 w 420"/>
              <a:gd name="T95" fmla="*/ 28 h 433"/>
              <a:gd name="T96" fmla="*/ 3 w 420"/>
              <a:gd name="T97" fmla="*/ 29 h 433"/>
              <a:gd name="T98" fmla="*/ 7 w 420"/>
              <a:gd name="T99" fmla="*/ 34 h 433"/>
              <a:gd name="T100" fmla="*/ 10 w 420"/>
              <a:gd name="T101" fmla="*/ 34 h 433"/>
              <a:gd name="T102" fmla="*/ 12 w 420"/>
              <a:gd name="T103" fmla="*/ 36 h 433"/>
              <a:gd name="T104" fmla="*/ 11 w 420"/>
              <a:gd name="T105" fmla="*/ 39 h 433"/>
              <a:gd name="T106" fmla="*/ 11 w 420"/>
              <a:gd name="T107" fmla="*/ 41 h 433"/>
              <a:gd name="T108" fmla="*/ 14 w 420"/>
              <a:gd name="T109" fmla="*/ 43 h 433"/>
              <a:gd name="T110" fmla="*/ 16 w 420"/>
              <a:gd name="T111" fmla="*/ 47 h 433"/>
              <a:gd name="T112" fmla="*/ 18 w 420"/>
              <a:gd name="T113" fmla="*/ 50 h 433"/>
              <a:gd name="T114" fmla="*/ 21 w 420"/>
              <a:gd name="T115" fmla="*/ 50 h 433"/>
              <a:gd name="T116" fmla="*/ 24 w 420"/>
              <a:gd name="T117" fmla="*/ 54 h 43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20"/>
              <a:gd name="T178" fmla="*/ 0 h 433"/>
              <a:gd name="T179" fmla="*/ 420 w 420"/>
              <a:gd name="T180" fmla="*/ 433 h 43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20" h="433">
                <a:moveTo>
                  <a:pt x="185" y="433"/>
                </a:moveTo>
                <a:lnTo>
                  <a:pt x="202" y="415"/>
                </a:lnTo>
                <a:lnTo>
                  <a:pt x="220" y="408"/>
                </a:lnTo>
                <a:lnTo>
                  <a:pt x="233" y="408"/>
                </a:lnTo>
                <a:lnTo>
                  <a:pt x="233" y="384"/>
                </a:lnTo>
                <a:lnTo>
                  <a:pt x="247" y="368"/>
                </a:lnTo>
                <a:lnTo>
                  <a:pt x="271" y="366"/>
                </a:lnTo>
                <a:lnTo>
                  <a:pt x="329" y="363"/>
                </a:lnTo>
                <a:lnTo>
                  <a:pt x="357" y="366"/>
                </a:lnTo>
                <a:lnTo>
                  <a:pt x="379" y="354"/>
                </a:lnTo>
                <a:lnTo>
                  <a:pt x="395" y="354"/>
                </a:lnTo>
                <a:lnTo>
                  <a:pt x="407" y="347"/>
                </a:lnTo>
                <a:lnTo>
                  <a:pt x="420" y="339"/>
                </a:lnTo>
                <a:lnTo>
                  <a:pt x="410" y="318"/>
                </a:lnTo>
                <a:lnTo>
                  <a:pt x="402" y="326"/>
                </a:lnTo>
                <a:lnTo>
                  <a:pt x="392" y="323"/>
                </a:lnTo>
                <a:lnTo>
                  <a:pt x="379" y="318"/>
                </a:lnTo>
                <a:lnTo>
                  <a:pt x="386" y="290"/>
                </a:lnTo>
                <a:lnTo>
                  <a:pt x="395" y="281"/>
                </a:lnTo>
                <a:lnTo>
                  <a:pt x="393" y="269"/>
                </a:lnTo>
                <a:lnTo>
                  <a:pt x="371" y="240"/>
                </a:lnTo>
                <a:lnTo>
                  <a:pt x="353" y="219"/>
                </a:lnTo>
                <a:lnTo>
                  <a:pt x="332" y="205"/>
                </a:lnTo>
                <a:lnTo>
                  <a:pt x="332" y="188"/>
                </a:lnTo>
                <a:lnTo>
                  <a:pt x="336" y="166"/>
                </a:lnTo>
                <a:lnTo>
                  <a:pt x="341" y="138"/>
                </a:lnTo>
                <a:lnTo>
                  <a:pt x="327" y="121"/>
                </a:lnTo>
                <a:lnTo>
                  <a:pt x="333" y="79"/>
                </a:lnTo>
                <a:lnTo>
                  <a:pt x="326" y="21"/>
                </a:lnTo>
                <a:lnTo>
                  <a:pt x="305" y="3"/>
                </a:lnTo>
                <a:lnTo>
                  <a:pt x="295" y="0"/>
                </a:lnTo>
                <a:lnTo>
                  <a:pt x="263" y="18"/>
                </a:lnTo>
                <a:lnTo>
                  <a:pt x="247" y="3"/>
                </a:lnTo>
                <a:lnTo>
                  <a:pt x="236" y="13"/>
                </a:lnTo>
                <a:lnTo>
                  <a:pt x="242" y="28"/>
                </a:lnTo>
                <a:lnTo>
                  <a:pt x="227" y="66"/>
                </a:lnTo>
                <a:lnTo>
                  <a:pt x="209" y="90"/>
                </a:lnTo>
                <a:lnTo>
                  <a:pt x="212" y="107"/>
                </a:lnTo>
                <a:lnTo>
                  <a:pt x="173" y="129"/>
                </a:lnTo>
                <a:lnTo>
                  <a:pt x="161" y="110"/>
                </a:lnTo>
                <a:lnTo>
                  <a:pt x="128" y="115"/>
                </a:lnTo>
                <a:lnTo>
                  <a:pt x="126" y="138"/>
                </a:lnTo>
                <a:lnTo>
                  <a:pt x="98" y="138"/>
                </a:lnTo>
                <a:lnTo>
                  <a:pt x="77" y="162"/>
                </a:lnTo>
                <a:lnTo>
                  <a:pt x="50" y="176"/>
                </a:lnTo>
                <a:lnTo>
                  <a:pt x="36" y="186"/>
                </a:lnTo>
                <a:lnTo>
                  <a:pt x="19" y="205"/>
                </a:lnTo>
                <a:lnTo>
                  <a:pt x="0" y="226"/>
                </a:lnTo>
                <a:lnTo>
                  <a:pt x="22" y="235"/>
                </a:lnTo>
                <a:lnTo>
                  <a:pt x="50" y="276"/>
                </a:lnTo>
                <a:lnTo>
                  <a:pt x="78" y="278"/>
                </a:lnTo>
                <a:lnTo>
                  <a:pt x="91" y="295"/>
                </a:lnTo>
                <a:lnTo>
                  <a:pt x="85" y="313"/>
                </a:lnTo>
                <a:lnTo>
                  <a:pt x="88" y="332"/>
                </a:lnTo>
                <a:lnTo>
                  <a:pt x="107" y="350"/>
                </a:lnTo>
                <a:lnTo>
                  <a:pt x="123" y="377"/>
                </a:lnTo>
                <a:lnTo>
                  <a:pt x="142" y="402"/>
                </a:lnTo>
                <a:lnTo>
                  <a:pt x="164" y="405"/>
                </a:lnTo>
                <a:lnTo>
                  <a:pt x="185" y="4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89" name="Freeform 187">
            <a:extLst>
              <a:ext uri="{FF2B5EF4-FFF2-40B4-BE49-F238E27FC236}">
                <a16:creationId xmlns:a16="http://schemas.microsoft.com/office/drawing/2014/main" id="{61E22FB5-361E-4E78-907A-69340DF8D8A8}"/>
              </a:ext>
            </a:extLst>
          </p:cNvPr>
          <p:cNvSpPr>
            <a:spLocks/>
          </p:cNvSpPr>
          <p:nvPr/>
        </p:nvSpPr>
        <p:spPr bwMode="auto">
          <a:xfrm>
            <a:off x="4097736" y="2293879"/>
            <a:ext cx="539450" cy="1018863"/>
          </a:xfrm>
          <a:custGeom>
            <a:avLst/>
            <a:gdLst>
              <a:gd name="T0" fmla="*/ 27 w 464"/>
              <a:gd name="T1" fmla="*/ 111 h 903"/>
              <a:gd name="T2" fmla="*/ 30 w 464"/>
              <a:gd name="T3" fmla="*/ 102 h 903"/>
              <a:gd name="T4" fmla="*/ 31 w 464"/>
              <a:gd name="T5" fmla="*/ 96 h 903"/>
              <a:gd name="T6" fmla="*/ 39 w 464"/>
              <a:gd name="T7" fmla="*/ 87 h 903"/>
              <a:gd name="T8" fmla="*/ 46 w 464"/>
              <a:gd name="T9" fmla="*/ 85 h 903"/>
              <a:gd name="T10" fmla="*/ 50 w 464"/>
              <a:gd name="T11" fmla="*/ 79 h 903"/>
              <a:gd name="T12" fmla="*/ 53 w 464"/>
              <a:gd name="T13" fmla="*/ 78 h 903"/>
              <a:gd name="T14" fmla="*/ 55 w 464"/>
              <a:gd name="T15" fmla="*/ 77 h 903"/>
              <a:gd name="T16" fmla="*/ 51 w 464"/>
              <a:gd name="T17" fmla="*/ 73 h 903"/>
              <a:gd name="T18" fmla="*/ 47 w 464"/>
              <a:gd name="T19" fmla="*/ 72 h 903"/>
              <a:gd name="T20" fmla="*/ 46 w 464"/>
              <a:gd name="T21" fmla="*/ 70 h 903"/>
              <a:gd name="T22" fmla="*/ 39 w 464"/>
              <a:gd name="T23" fmla="*/ 61 h 903"/>
              <a:gd name="T24" fmla="*/ 38 w 464"/>
              <a:gd name="T25" fmla="*/ 56 h 903"/>
              <a:gd name="T26" fmla="*/ 38 w 464"/>
              <a:gd name="T27" fmla="*/ 50 h 903"/>
              <a:gd name="T28" fmla="*/ 39 w 464"/>
              <a:gd name="T29" fmla="*/ 44 h 903"/>
              <a:gd name="T30" fmla="*/ 40 w 464"/>
              <a:gd name="T31" fmla="*/ 40 h 903"/>
              <a:gd name="T32" fmla="*/ 43 w 464"/>
              <a:gd name="T33" fmla="*/ 34 h 903"/>
              <a:gd name="T34" fmla="*/ 50 w 464"/>
              <a:gd name="T35" fmla="*/ 23 h 903"/>
              <a:gd name="T36" fmla="*/ 53 w 464"/>
              <a:gd name="T37" fmla="*/ 17 h 903"/>
              <a:gd name="T38" fmla="*/ 58 w 464"/>
              <a:gd name="T39" fmla="*/ 9 h 903"/>
              <a:gd name="T40" fmla="*/ 57 w 464"/>
              <a:gd name="T41" fmla="*/ 5 h 903"/>
              <a:gd name="T42" fmla="*/ 53 w 464"/>
              <a:gd name="T43" fmla="*/ 7 h 903"/>
              <a:gd name="T44" fmla="*/ 52 w 464"/>
              <a:gd name="T45" fmla="*/ 2 h 903"/>
              <a:gd name="T46" fmla="*/ 49 w 464"/>
              <a:gd name="T47" fmla="*/ 0 h 903"/>
              <a:gd name="T48" fmla="*/ 45 w 464"/>
              <a:gd name="T49" fmla="*/ 2 h 903"/>
              <a:gd name="T50" fmla="*/ 40 w 464"/>
              <a:gd name="T51" fmla="*/ 0 h 903"/>
              <a:gd name="T52" fmla="*/ 35 w 464"/>
              <a:gd name="T53" fmla="*/ 4 h 903"/>
              <a:gd name="T54" fmla="*/ 37 w 464"/>
              <a:gd name="T55" fmla="*/ 12 h 903"/>
              <a:gd name="T56" fmla="*/ 35 w 464"/>
              <a:gd name="T57" fmla="*/ 16 h 903"/>
              <a:gd name="T58" fmla="*/ 31 w 464"/>
              <a:gd name="T59" fmla="*/ 22 h 903"/>
              <a:gd name="T60" fmla="*/ 28 w 464"/>
              <a:gd name="T61" fmla="*/ 20 h 903"/>
              <a:gd name="T62" fmla="*/ 27 w 464"/>
              <a:gd name="T63" fmla="*/ 25 h 903"/>
              <a:gd name="T64" fmla="*/ 24 w 464"/>
              <a:gd name="T65" fmla="*/ 28 h 903"/>
              <a:gd name="T66" fmla="*/ 21 w 464"/>
              <a:gd name="T67" fmla="*/ 32 h 903"/>
              <a:gd name="T68" fmla="*/ 17 w 464"/>
              <a:gd name="T69" fmla="*/ 34 h 903"/>
              <a:gd name="T70" fmla="*/ 16 w 464"/>
              <a:gd name="T71" fmla="*/ 31 h 903"/>
              <a:gd name="T72" fmla="*/ 13 w 464"/>
              <a:gd name="T73" fmla="*/ 31 h 903"/>
              <a:gd name="T74" fmla="*/ 10 w 464"/>
              <a:gd name="T75" fmla="*/ 36 h 903"/>
              <a:gd name="T76" fmla="*/ 8 w 464"/>
              <a:gd name="T77" fmla="*/ 41 h 903"/>
              <a:gd name="T78" fmla="*/ 6 w 464"/>
              <a:gd name="T79" fmla="*/ 42 h 903"/>
              <a:gd name="T80" fmla="*/ 5 w 464"/>
              <a:gd name="T81" fmla="*/ 44 h 903"/>
              <a:gd name="T82" fmla="*/ 0 w 464"/>
              <a:gd name="T83" fmla="*/ 52 h 903"/>
              <a:gd name="T84" fmla="*/ 4 w 464"/>
              <a:gd name="T85" fmla="*/ 54 h 903"/>
              <a:gd name="T86" fmla="*/ 11 w 464"/>
              <a:gd name="T87" fmla="*/ 58 h 903"/>
              <a:gd name="T88" fmla="*/ 10 w 464"/>
              <a:gd name="T89" fmla="*/ 63 h 903"/>
              <a:gd name="T90" fmla="*/ 11 w 464"/>
              <a:gd name="T91" fmla="*/ 70 h 903"/>
              <a:gd name="T92" fmla="*/ 18 w 464"/>
              <a:gd name="T93" fmla="*/ 72 h 903"/>
              <a:gd name="T94" fmla="*/ 20 w 464"/>
              <a:gd name="T95" fmla="*/ 76 h 903"/>
              <a:gd name="T96" fmla="*/ 17 w 464"/>
              <a:gd name="T97" fmla="*/ 81 h 903"/>
              <a:gd name="T98" fmla="*/ 17 w 464"/>
              <a:gd name="T99" fmla="*/ 89 h 903"/>
              <a:gd name="T100" fmla="*/ 17 w 464"/>
              <a:gd name="T101" fmla="*/ 94 h 903"/>
              <a:gd name="T102" fmla="*/ 18 w 464"/>
              <a:gd name="T103" fmla="*/ 99 h 903"/>
              <a:gd name="T104" fmla="*/ 17 w 464"/>
              <a:gd name="T105" fmla="*/ 104 h 903"/>
              <a:gd name="T106" fmla="*/ 19 w 464"/>
              <a:gd name="T107" fmla="*/ 106 h 903"/>
              <a:gd name="T108" fmla="*/ 23 w 464"/>
              <a:gd name="T109" fmla="*/ 110 h 9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64"/>
              <a:gd name="T166" fmla="*/ 0 h 903"/>
              <a:gd name="T167" fmla="*/ 464 w 464"/>
              <a:gd name="T168" fmla="*/ 903 h 9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64" h="903">
                <a:moveTo>
                  <a:pt x="196" y="903"/>
                </a:moveTo>
                <a:lnTo>
                  <a:pt x="209" y="890"/>
                </a:lnTo>
                <a:lnTo>
                  <a:pt x="212" y="862"/>
                </a:lnTo>
                <a:lnTo>
                  <a:pt x="241" y="818"/>
                </a:lnTo>
                <a:lnTo>
                  <a:pt x="244" y="783"/>
                </a:lnTo>
                <a:lnTo>
                  <a:pt x="247" y="769"/>
                </a:lnTo>
                <a:lnTo>
                  <a:pt x="257" y="751"/>
                </a:lnTo>
                <a:lnTo>
                  <a:pt x="305" y="703"/>
                </a:lnTo>
                <a:lnTo>
                  <a:pt x="326" y="692"/>
                </a:lnTo>
                <a:lnTo>
                  <a:pt x="367" y="680"/>
                </a:lnTo>
                <a:lnTo>
                  <a:pt x="385" y="665"/>
                </a:lnTo>
                <a:lnTo>
                  <a:pt x="399" y="634"/>
                </a:lnTo>
                <a:lnTo>
                  <a:pt x="414" y="631"/>
                </a:lnTo>
                <a:lnTo>
                  <a:pt x="423" y="624"/>
                </a:lnTo>
                <a:lnTo>
                  <a:pt x="435" y="621"/>
                </a:lnTo>
                <a:lnTo>
                  <a:pt x="433" y="616"/>
                </a:lnTo>
                <a:lnTo>
                  <a:pt x="430" y="605"/>
                </a:lnTo>
                <a:lnTo>
                  <a:pt x="407" y="589"/>
                </a:lnTo>
                <a:lnTo>
                  <a:pt x="390" y="579"/>
                </a:lnTo>
                <a:lnTo>
                  <a:pt x="372" y="576"/>
                </a:lnTo>
                <a:lnTo>
                  <a:pt x="362" y="574"/>
                </a:lnTo>
                <a:lnTo>
                  <a:pt x="362" y="564"/>
                </a:lnTo>
                <a:lnTo>
                  <a:pt x="344" y="537"/>
                </a:lnTo>
                <a:lnTo>
                  <a:pt x="308" y="492"/>
                </a:lnTo>
                <a:lnTo>
                  <a:pt x="305" y="464"/>
                </a:lnTo>
                <a:lnTo>
                  <a:pt x="299" y="453"/>
                </a:lnTo>
                <a:lnTo>
                  <a:pt x="291" y="447"/>
                </a:lnTo>
                <a:lnTo>
                  <a:pt x="299" y="404"/>
                </a:lnTo>
                <a:lnTo>
                  <a:pt x="302" y="377"/>
                </a:lnTo>
                <a:lnTo>
                  <a:pt x="308" y="359"/>
                </a:lnTo>
                <a:lnTo>
                  <a:pt x="312" y="330"/>
                </a:lnTo>
                <a:lnTo>
                  <a:pt x="320" y="322"/>
                </a:lnTo>
                <a:lnTo>
                  <a:pt x="320" y="307"/>
                </a:lnTo>
                <a:lnTo>
                  <a:pt x="341" y="274"/>
                </a:lnTo>
                <a:lnTo>
                  <a:pt x="354" y="247"/>
                </a:lnTo>
                <a:lnTo>
                  <a:pt x="393" y="184"/>
                </a:lnTo>
                <a:lnTo>
                  <a:pt x="402" y="169"/>
                </a:lnTo>
                <a:lnTo>
                  <a:pt x="417" y="139"/>
                </a:lnTo>
                <a:lnTo>
                  <a:pt x="461" y="93"/>
                </a:lnTo>
                <a:lnTo>
                  <a:pt x="464" y="76"/>
                </a:lnTo>
                <a:lnTo>
                  <a:pt x="454" y="62"/>
                </a:lnTo>
                <a:lnTo>
                  <a:pt x="451" y="45"/>
                </a:lnTo>
                <a:lnTo>
                  <a:pt x="435" y="41"/>
                </a:lnTo>
                <a:lnTo>
                  <a:pt x="423" y="58"/>
                </a:lnTo>
                <a:lnTo>
                  <a:pt x="414" y="46"/>
                </a:lnTo>
                <a:lnTo>
                  <a:pt x="412" y="17"/>
                </a:lnTo>
                <a:lnTo>
                  <a:pt x="398" y="20"/>
                </a:lnTo>
                <a:lnTo>
                  <a:pt x="385" y="3"/>
                </a:lnTo>
                <a:lnTo>
                  <a:pt x="369" y="3"/>
                </a:lnTo>
                <a:lnTo>
                  <a:pt x="357" y="17"/>
                </a:lnTo>
                <a:lnTo>
                  <a:pt x="338" y="3"/>
                </a:lnTo>
                <a:lnTo>
                  <a:pt x="315" y="0"/>
                </a:lnTo>
                <a:lnTo>
                  <a:pt x="292" y="14"/>
                </a:lnTo>
                <a:lnTo>
                  <a:pt x="277" y="34"/>
                </a:lnTo>
                <a:lnTo>
                  <a:pt x="260" y="46"/>
                </a:lnTo>
                <a:lnTo>
                  <a:pt x="293" y="101"/>
                </a:lnTo>
                <a:lnTo>
                  <a:pt x="293" y="122"/>
                </a:lnTo>
                <a:lnTo>
                  <a:pt x="277" y="132"/>
                </a:lnTo>
                <a:lnTo>
                  <a:pt x="255" y="159"/>
                </a:lnTo>
                <a:lnTo>
                  <a:pt x="244" y="179"/>
                </a:lnTo>
                <a:lnTo>
                  <a:pt x="233" y="169"/>
                </a:lnTo>
                <a:lnTo>
                  <a:pt x="218" y="163"/>
                </a:lnTo>
                <a:lnTo>
                  <a:pt x="210" y="167"/>
                </a:lnTo>
                <a:lnTo>
                  <a:pt x="210" y="201"/>
                </a:lnTo>
                <a:lnTo>
                  <a:pt x="208" y="224"/>
                </a:lnTo>
                <a:lnTo>
                  <a:pt x="188" y="229"/>
                </a:lnTo>
                <a:lnTo>
                  <a:pt x="173" y="238"/>
                </a:lnTo>
                <a:lnTo>
                  <a:pt x="164" y="256"/>
                </a:lnTo>
                <a:lnTo>
                  <a:pt x="160" y="276"/>
                </a:lnTo>
                <a:lnTo>
                  <a:pt x="130" y="276"/>
                </a:lnTo>
                <a:lnTo>
                  <a:pt x="123" y="269"/>
                </a:lnTo>
                <a:lnTo>
                  <a:pt x="123" y="252"/>
                </a:lnTo>
                <a:lnTo>
                  <a:pt x="113" y="242"/>
                </a:lnTo>
                <a:lnTo>
                  <a:pt x="102" y="250"/>
                </a:lnTo>
                <a:lnTo>
                  <a:pt x="74" y="267"/>
                </a:lnTo>
                <a:lnTo>
                  <a:pt x="77" y="292"/>
                </a:lnTo>
                <a:lnTo>
                  <a:pt x="75" y="304"/>
                </a:lnTo>
                <a:lnTo>
                  <a:pt x="57" y="328"/>
                </a:lnTo>
                <a:lnTo>
                  <a:pt x="46" y="328"/>
                </a:lnTo>
                <a:lnTo>
                  <a:pt x="47" y="337"/>
                </a:lnTo>
                <a:lnTo>
                  <a:pt x="50" y="350"/>
                </a:lnTo>
                <a:lnTo>
                  <a:pt x="35" y="354"/>
                </a:lnTo>
                <a:lnTo>
                  <a:pt x="12" y="359"/>
                </a:lnTo>
                <a:lnTo>
                  <a:pt x="0" y="423"/>
                </a:lnTo>
                <a:lnTo>
                  <a:pt x="12" y="429"/>
                </a:lnTo>
                <a:lnTo>
                  <a:pt x="30" y="437"/>
                </a:lnTo>
                <a:lnTo>
                  <a:pt x="57" y="447"/>
                </a:lnTo>
                <a:lnTo>
                  <a:pt x="87" y="464"/>
                </a:lnTo>
                <a:lnTo>
                  <a:pt x="87" y="474"/>
                </a:lnTo>
                <a:lnTo>
                  <a:pt x="77" y="508"/>
                </a:lnTo>
                <a:lnTo>
                  <a:pt x="77" y="547"/>
                </a:lnTo>
                <a:lnTo>
                  <a:pt x="84" y="561"/>
                </a:lnTo>
                <a:lnTo>
                  <a:pt x="104" y="568"/>
                </a:lnTo>
                <a:lnTo>
                  <a:pt x="140" y="583"/>
                </a:lnTo>
                <a:lnTo>
                  <a:pt x="153" y="592"/>
                </a:lnTo>
                <a:lnTo>
                  <a:pt x="156" y="613"/>
                </a:lnTo>
                <a:lnTo>
                  <a:pt x="144" y="624"/>
                </a:lnTo>
                <a:lnTo>
                  <a:pt x="130" y="655"/>
                </a:lnTo>
                <a:lnTo>
                  <a:pt x="130" y="673"/>
                </a:lnTo>
                <a:lnTo>
                  <a:pt x="136" y="713"/>
                </a:lnTo>
                <a:lnTo>
                  <a:pt x="133" y="728"/>
                </a:lnTo>
                <a:lnTo>
                  <a:pt x="130" y="754"/>
                </a:lnTo>
                <a:lnTo>
                  <a:pt x="144" y="772"/>
                </a:lnTo>
                <a:lnTo>
                  <a:pt x="139" y="798"/>
                </a:lnTo>
                <a:lnTo>
                  <a:pt x="133" y="821"/>
                </a:lnTo>
                <a:lnTo>
                  <a:pt x="133" y="839"/>
                </a:lnTo>
                <a:lnTo>
                  <a:pt x="136" y="842"/>
                </a:lnTo>
                <a:lnTo>
                  <a:pt x="147" y="848"/>
                </a:lnTo>
                <a:lnTo>
                  <a:pt x="168" y="866"/>
                </a:lnTo>
                <a:lnTo>
                  <a:pt x="178" y="881"/>
                </a:lnTo>
                <a:lnTo>
                  <a:pt x="196" y="90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grpSp>
        <p:nvGrpSpPr>
          <p:cNvPr id="91" name="Group 188">
            <a:extLst>
              <a:ext uri="{FF2B5EF4-FFF2-40B4-BE49-F238E27FC236}">
                <a16:creationId xmlns:a16="http://schemas.microsoft.com/office/drawing/2014/main" id="{6985B34F-CE6F-47DD-A5B3-F50FBD7C151A}"/>
              </a:ext>
            </a:extLst>
          </p:cNvPr>
          <p:cNvGrpSpPr>
            <a:grpSpLocks/>
          </p:cNvGrpSpPr>
          <p:nvPr/>
        </p:nvGrpSpPr>
        <p:grpSpPr bwMode="auto">
          <a:xfrm>
            <a:off x="4869706" y="2490423"/>
            <a:ext cx="848702" cy="524116"/>
            <a:chOff x="4938" y="1398"/>
            <a:chExt cx="365" cy="232"/>
          </a:xfrm>
          <a:solidFill>
            <a:schemeClr val="bg1">
              <a:lumMod val="85000"/>
            </a:schemeClr>
          </a:solidFill>
        </p:grpSpPr>
        <p:sp>
          <p:nvSpPr>
            <p:cNvPr id="96" name="Freeform 189">
              <a:extLst>
                <a:ext uri="{FF2B5EF4-FFF2-40B4-BE49-F238E27FC236}">
                  <a16:creationId xmlns:a16="http://schemas.microsoft.com/office/drawing/2014/main" id="{25BAC13B-E1C1-4E26-88AA-8BF0BC817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" y="1559"/>
              <a:ext cx="49" cy="43"/>
            </a:xfrm>
            <a:custGeom>
              <a:avLst/>
              <a:gdLst>
                <a:gd name="T0" fmla="*/ 10 w 99"/>
                <a:gd name="T1" fmla="*/ 0 h 85"/>
                <a:gd name="T2" fmla="*/ 6 w 99"/>
                <a:gd name="T3" fmla="*/ 0 h 85"/>
                <a:gd name="T4" fmla="*/ 2 w 99"/>
                <a:gd name="T5" fmla="*/ 3 h 85"/>
                <a:gd name="T6" fmla="*/ 2 w 99"/>
                <a:gd name="T7" fmla="*/ 5 h 85"/>
                <a:gd name="T8" fmla="*/ 1 w 99"/>
                <a:gd name="T9" fmla="*/ 5 h 85"/>
                <a:gd name="T10" fmla="*/ 0 w 99"/>
                <a:gd name="T11" fmla="*/ 7 h 85"/>
                <a:gd name="T12" fmla="*/ 0 w 99"/>
                <a:gd name="T13" fmla="*/ 8 h 85"/>
                <a:gd name="T14" fmla="*/ 1 w 99"/>
                <a:gd name="T15" fmla="*/ 9 h 85"/>
                <a:gd name="T16" fmla="*/ 3 w 99"/>
                <a:gd name="T17" fmla="*/ 11 h 85"/>
                <a:gd name="T18" fmla="*/ 5 w 99"/>
                <a:gd name="T19" fmla="*/ 11 h 85"/>
                <a:gd name="T20" fmla="*/ 5 w 99"/>
                <a:gd name="T21" fmla="*/ 10 h 85"/>
                <a:gd name="T22" fmla="*/ 6 w 99"/>
                <a:gd name="T23" fmla="*/ 8 h 85"/>
                <a:gd name="T24" fmla="*/ 7 w 99"/>
                <a:gd name="T25" fmla="*/ 8 h 85"/>
                <a:gd name="T26" fmla="*/ 8 w 99"/>
                <a:gd name="T27" fmla="*/ 6 h 85"/>
                <a:gd name="T28" fmla="*/ 12 w 99"/>
                <a:gd name="T29" fmla="*/ 4 h 85"/>
                <a:gd name="T30" fmla="*/ 12 w 99"/>
                <a:gd name="T31" fmla="*/ 3 h 85"/>
                <a:gd name="T32" fmla="*/ 12 w 99"/>
                <a:gd name="T33" fmla="*/ 2 h 85"/>
                <a:gd name="T34" fmla="*/ 10 w 99"/>
                <a:gd name="T35" fmla="*/ 0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9"/>
                <a:gd name="T55" fmla="*/ 0 h 85"/>
                <a:gd name="T56" fmla="*/ 99 w 99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9" h="85">
                  <a:moveTo>
                    <a:pt x="83" y="0"/>
                  </a:moveTo>
                  <a:lnTo>
                    <a:pt x="55" y="0"/>
                  </a:lnTo>
                  <a:lnTo>
                    <a:pt x="23" y="18"/>
                  </a:lnTo>
                  <a:lnTo>
                    <a:pt x="23" y="36"/>
                  </a:lnTo>
                  <a:lnTo>
                    <a:pt x="13" y="39"/>
                  </a:lnTo>
                  <a:lnTo>
                    <a:pt x="3" y="52"/>
                  </a:lnTo>
                  <a:lnTo>
                    <a:pt x="0" y="64"/>
                  </a:lnTo>
                  <a:lnTo>
                    <a:pt x="10" y="67"/>
                  </a:lnTo>
                  <a:lnTo>
                    <a:pt x="28" y="85"/>
                  </a:lnTo>
                  <a:lnTo>
                    <a:pt x="41" y="85"/>
                  </a:lnTo>
                  <a:lnTo>
                    <a:pt x="41" y="76"/>
                  </a:lnTo>
                  <a:lnTo>
                    <a:pt x="50" y="57"/>
                  </a:lnTo>
                  <a:lnTo>
                    <a:pt x="62" y="60"/>
                  </a:lnTo>
                  <a:lnTo>
                    <a:pt x="71" y="47"/>
                  </a:lnTo>
                  <a:lnTo>
                    <a:pt x="96" y="25"/>
                  </a:lnTo>
                  <a:lnTo>
                    <a:pt x="99" y="18"/>
                  </a:lnTo>
                  <a:lnTo>
                    <a:pt x="96" y="15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8" name="Freeform 190">
              <a:extLst>
                <a:ext uri="{FF2B5EF4-FFF2-40B4-BE49-F238E27FC236}">
                  <a16:creationId xmlns:a16="http://schemas.microsoft.com/office/drawing/2014/main" id="{216D6402-E6B4-4702-801F-F7770E3E0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" y="1608"/>
              <a:ext cx="26" cy="22"/>
            </a:xfrm>
            <a:custGeom>
              <a:avLst/>
              <a:gdLst>
                <a:gd name="T0" fmla="*/ 1 w 52"/>
                <a:gd name="T1" fmla="*/ 0 h 45"/>
                <a:gd name="T2" fmla="*/ 1 w 52"/>
                <a:gd name="T3" fmla="*/ 1 h 45"/>
                <a:gd name="T4" fmla="*/ 0 w 52"/>
                <a:gd name="T5" fmla="*/ 2 h 45"/>
                <a:gd name="T6" fmla="*/ 0 w 52"/>
                <a:gd name="T7" fmla="*/ 4 h 45"/>
                <a:gd name="T8" fmla="*/ 1 w 52"/>
                <a:gd name="T9" fmla="*/ 5 h 45"/>
                <a:gd name="T10" fmla="*/ 3 w 52"/>
                <a:gd name="T11" fmla="*/ 4 h 45"/>
                <a:gd name="T12" fmla="*/ 3 w 52"/>
                <a:gd name="T13" fmla="*/ 4 h 45"/>
                <a:gd name="T14" fmla="*/ 5 w 52"/>
                <a:gd name="T15" fmla="*/ 5 h 45"/>
                <a:gd name="T16" fmla="*/ 7 w 52"/>
                <a:gd name="T17" fmla="*/ 4 h 45"/>
                <a:gd name="T18" fmla="*/ 7 w 52"/>
                <a:gd name="T19" fmla="*/ 3 h 45"/>
                <a:gd name="T20" fmla="*/ 5 w 52"/>
                <a:gd name="T21" fmla="*/ 2 h 45"/>
                <a:gd name="T22" fmla="*/ 4 w 52"/>
                <a:gd name="T23" fmla="*/ 1 h 45"/>
                <a:gd name="T24" fmla="*/ 3 w 52"/>
                <a:gd name="T25" fmla="*/ 1 h 45"/>
                <a:gd name="T26" fmla="*/ 1 w 52"/>
                <a:gd name="T27" fmla="*/ 0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5"/>
                <a:gd name="T44" fmla="*/ 52 w 52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5">
                  <a:moveTo>
                    <a:pt x="8" y="0"/>
                  </a:moveTo>
                  <a:lnTo>
                    <a:pt x="8" y="10"/>
                  </a:lnTo>
                  <a:lnTo>
                    <a:pt x="0" y="18"/>
                  </a:lnTo>
                  <a:lnTo>
                    <a:pt x="0" y="32"/>
                  </a:lnTo>
                  <a:lnTo>
                    <a:pt x="8" y="45"/>
                  </a:lnTo>
                  <a:lnTo>
                    <a:pt x="18" y="36"/>
                  </a:lnTo>
                  <a:lnTo>
                    <a:pt x="24" y="39"/>
                  </a:lnTo>
                  <a:lnTo>
                    <a:pt x="39" y="45"/>
                  </a:lnTo>
                  <a:lnTo>
                    <a:pt x="52" y="39"/>
                  </a:lnTo>
                  <a:lnTo>
                    <a:pt x="49" y="29"/>
                  </a:lnTo>
                  <a:lnTo>
                    <a:pt x="36" y="18"/>
                  </a:lnTo>
                  <a:lnTo>
                    <a:pt x="26" y="15"/>
                  </a:lnTo>
                  <a:lnTo>
                    <a:pt x="18" y="15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9" name="Freeform 191">
              <a:extLst>
                <a:ext uri="{FF2B5EF4-FFF2-40B4-BE49-F238E27FC236}">
                  <a16:creationId xmlns:a16="http://schemas.microsoft.com/office/drawing/2014/main" id="{87E62B30-70B9-4A8A-B6BB-36BC33B9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413"/>
              <a:ext cx="135" cy="110"/>
            </a:xfrm>
            <a:custGeom>
              <a:avLst/>
              <a:gdLst>
                <a:gd name="T0" fmla="*/ 27 w 270"/>
                <a:gd name="T1" fmla="*/ 0 h 220"/>
                <a:gd name="T2" fmla="*/ 24 w 270"/>
                <a:gd name="T3" fmla="*/ 2 h 220"/>
                <a:gd name="T4" fmla="*/ 25 w 270"/>
                <a:gd name="T5" fmla="*/ 3 h 220"/>
                <a:gd name="T6" fmla="*/ 26 w 270"/>
                <a:gd name="T7" fmla="*/ 3 h 220"/>
                <a:gd name="T8" fmla="*/ 25 w 270"/>
                <a:gd name="T9" fmla="*/ 5 h 220"/>
                <a:gd name="T10" fmla="*/ 24 w 270"/>
                <a:gd name="T11" fmla="*/ 6 h 220"/>
                <a:gd name="T12" fmla="*/ 25 w 270"/>
                <a:gd name="T13" fmla="*/ 6 h 220"/>
                <a:gd name="T14" fmla="*/ 26 w 270"/>
                <a:gd name="T15" fmla="*/ 7 h 220"/>
                <a:gd name="T16" fmla="*/ 26 w 270"/>
                <a:gd name="T17" fmla="*/ 7 h 220"/>
                <a:gd name="T18" fmla="*/ 28 w 270"/>
                <a:gd name="T19" fmla="*/ 9 h 220"/>
                <a:gd name="T20" fmla="*/ 29 w 270"/>
                <a:gd name="T21" fmla="*/ 8 h 220"/>
                <a:gd name="T22" fmla="*/ 30 w 270"/>
                <a:gd name="T23" fmla="*/ 6 h 220"/>
                <a:gd name="T24" fmla="*/ 32 w 270"/>
                <a:gd name="T25" fmla="*/ 6 h 220"/>
                <a:gd name="T26" fmla="*/ 33 w 270"/>
                <a:gd name="T27" fmla="*/ 7 h 220"/>
                <a:gd name="T28" fmla="*/ 34 w 270"/>
                <a:gd name="T29" fmla="*/ 9 h 220"/>
                <a:gd name="T30" fmla="*/ 33 w 270"/>
                <a:gd name="T31" fmla="*/ 10 h 220"/>
                <a:gd name="T32" fmla="*/ 31 w 270"/>
                <a:gd name="T33" fmla="*/ 11 h 220"/>
                <a:gd name="T34" fmla="*/ 33 w 270"/>
                <a:gd name="T35" fmla="*/ 13 h 220"/>
                <a:gd name="T36" fmla="*/ 32 w 270"/>
                <a:gd name="T37" fmla="*/ 15 h 220"/>
                <a:gd name="T38" fmla="*/ 32 w 270"/>
                <a:gd name="T39" fmla="*/ 17 h 220"/>
                <a:gd name="T40" fmla="*/ 31 w 270"/>
                <a:gd name="T41" fmla="*/ 20 h 220"/>
                <a:gd name="T42" fmla="*/ 28 w 270"/>
                <a:gd name="T43" fmla="*/ 20 h 220"/>
                <a:gd name="T44" fmla="*/ 29 w 270"/>
                <a:gd name="T45" fmla="*/ 22 h 220"/>
                <a:gd name="T46" fmla="*/ 30 w 270"/>
                <a:gd name="T47" fmla="*/ 23 h 220"/>
                <a:gd name="T48" fmla="*/ 29 w 270"/>
                <a:gd name="T49" fmla="*/ 25 h 220"/>
                <a:gd name="T50" fmla="*/ 28 w 270"/>
                <a:gd name="T51" fmla="*/ 27 h 220"/>
                <a:gd name="T52" fmla="*/ 27 w 270"/>
                <a:gd name="T53" fmla="*/ 27 h 220"/>
                <a:gd name="T54" fmla="*/ 26 w 270"/>
                <a:gd name="T55" fmla="*/ 26 h 220"/>
                <a:gd name="T56" fmla="*/ 25 w 270"/>
                <a:gd name="T57" fmla="*/ 26 h 220"/>
                <a:gd name="T58" fmla="*/ 22 w 270"/>
                <a:gd name="T59" fmla="*/ 28 h 220"/>
                <a:gd name="T60" fmla="*/ 19 w 270"/>
                <a:gd name="T61" fmla="*/ 24 h 220"/>
                <a:gd name="T62" fmla="*/ 17 w 270"/>
                <a:gd name="T63" fmla="*/ 25 h 220"/>
                <a:gd name="T64" fmla="*/ 15 w 270"/>
                <a:gd name="T65" fmla="*/ 23 h 220"/>
                <a:gd name="T66" fmla="*/ 14 w 270"/>
                <a:gd name="T67" fmla="*/ 21 h 220"/>
                <a:gd name="T68" fmla="*/ 14 w 270"/>
                <a:gd name="T69" fmla="*/ 18 h 220"/>
                <a:gd name="T70" fmla="*/ 12 w 270"/>
                <a:gd name="T71" fmla="*/ 18 h 220"/>
                <a:gd name="T72" fmla="*/ 11 w 270"/>
                <a:gd name="T73" fmla="*/ 18 h 220"/>
                <a:gd name="T74" fmla="*/ 10 w 270"/>
                <a:gd name="T75" fmla="*/ 16 h 220"/>
                <a:gd name="T76" fmla="*/ 9 w 270"/>
                <a:gd name="T77" fmla="*/ 18 h 220"/>
                <a:gd name="T78" fmla="*/ 8 w 270"/>
                <a:gd name="T79" fmla="*/ 20 h 220"/>
                <a:gd name="T80" fmla="*/ 6 w 270"/>
                <a:gd name="T81" fmla="*/ 21 h 220"/>
                <a:gd name="T82" fmla="*/ 4 w 270"/>
                <a:gd name="T83" fmla="*/ 18 h 220"/>
                <a:gd name="T84" fmla="*/ 0 w 270"/>
                <a:gd name="T85" fmla="*/ 18 h 220"/>
                <a:gd name="T86" fmla="*/ 1 w 270"/>
                <a:gd name="T87" fmla="*/ 16 h 220"/>
                <a:gd name="T88" fmla="*/ 3 w 270"/>
                <a:gd name="T89" fmla="*/ 15 h 220"/>
                <a:gd name="T90" fmla="*/ 4 w 270"/>
                <a:gd name="T91" fmla="*/ 13 h 220"/>
                <a:gd name="T92" fmla="*/ 6 w 270"/>
                <a:gd name="T93" fmla="*/ 10 h 220"/>
                <a:gd name="T94" fmla="*/ 9 w 270"/>
                <a:gd name="T95" fmla="*/ 9 h 220"/>
                <a:gd name="T96" fmla="*/ 12 w 270"/>
                <a:gd name="T97" fmla="*/ 7 h 220"/>
                <a:gd name="T98" fmla="*/ 13 w 270"/>
                <a:gd name="T99" fmla="*/ 5 h 220"/>
                <a:gd name="T100" fmla="*/ 15 w 270"/>
                <a:gd name="T101" fmla="*/ 3 h 220"/>
                <a:gd name="T102" fmla="*/ 16 w 270"/>
                <a:gd name="T103" fmla="*/ 4 h 220"/>
                <a:gd name="T104" fmla="*/ 19 w 270"/>
                <a:gd name="T105" fmla="*/ 3 h 220"/>
                <a:gd name="T106" fmla="*/ 19 w 270"/>
                <a:gd name="T107" fmla="*/ 1 h 220"/>
                <a:gd name="T108" fmla="*/ 23 w 270"/>
                <a:gd name="T109" fmla="*/ 1 h 220"/>
                <a:gd name="T110" fmla="*/ 27 w 270"/>
                <a:gd name="T111" fmla="*/ 0 h 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0"/>
                <a:gd name="T169" fmla="*/ 0 h 220"/>
                <a:gd name="T170" fmla="*/ 270 w 270"/>
                <a:gd name="T171" fmla="*/ 220 h 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0" h="220">
                  <a:moveTo>
                    <a:pt x="211" y="0"/>
                  </a:moveTo>
                  <a:lnTo>
                    <a:pt x="190" y="16"/>
                  </a:lnTo>
                  <a:lnTo>
                    <a:pt x="195" y="21"/>
                  </a:lnTo>
                  <a:lnTo>
                    <a:pt x="207" y="21"/>
                  </a:lnTo>
                  <a:lnTo>
                    <a:pt x="201" y="34"/>
                  </a:lnTo>
                  <a:lnTo>
                    <a:pt x="186" y="48"/>
                  </a:lnTo>
                  <a:lnTo>
                    <a:pt x="201" y="45"/>
                  </a:lnTo>
                  <a:lnTo>
                    <a:pt x="208" y="52"/>
                  </a:lnTo>
                  <a:lnTo>
                    <a:pt x="208" y="57"/>
                  </a:lnTo>
                  <a:lnTo>
                    <a:pt x="221" y="68"/>
                  </a:lnTo>
                  <a:lnTo>
                    <a:pt x="233" y="62"/>
                  </a:lnTo>
                  <a:lnTo>
                    <a:pt x="239" y="45"/>
                  </a:lnTo>
                  <a:lnTo>
                    <a:pt x="255" y="48"/>
                  </a:lnTo>
                  <a:lnTo>
                    <a:pt x="264" y="57"/>
                  </a:lnTo>
                  <a:lnTo>
                    <a:pt x="270" y="68"/>
                  </a:lnTo>
                  <a:lnTo>
                    <a:pt x="260" y="80"/>
                  </a:lnTo>
                  <a:lnTo>
                    <a:pt x="249" y="87"/>
                  </a:lnTo>
                  <a:lnTo>
                    <a:pt x="257" y="102"/>
                  </a:lnTo>
                  <a:lnTo>
                    <a:pt x="255" y="117"/>
                  </a:lnTo>
                  <a:lnTo>
                    <a:pt x="252" y="135"/>
                  </a:lnTo>
                  <a:lnTo>
                    <a:pt x="245" y="154"/>
                  </a:lnTo>
                  <a:lnTo>
                    <a:pt x="224" y="156"/>
                  </a:lnTo>
                  <a:lnTo>
                    <a:pt x="229" y="169"/>
                  </a:lnTo>
                  <a:lnTo>
                    <a:pt x="239" y="183"/>
                  </a:lnTo>
                  <a:lnTo>
                    <a:pt x="226" y="193"/>
                  </a:lnTo>
                  <a:lnTo>
                    <a:pt x="221" y="210"/>
                  </a:lnTo>
                  <a:lnTo>
                    <a:pt x="211" y="214"/>
                  </a:lnTo>
                  <a:lnTo>
                    <a:pt x="204" y="207"/>
                  </a:lnTo>
                  <a:lnTo>
                    <a:pt x="195" y="207"/>
                  </a:lnTo>
                  <a:lnTo>
                    <a:pt x="177" y="220"/>
                  </a:lnTo>
                  <a:lnTo>
                    <a:pt x="152" y="190"/>
                  </a:lnTo>
                  <a:lnTo>
                    <a:pt x="131" y="196"/>
                  </a:lnTo>
                  <a:lnTo>
                    <a:pt x="117" y="180"/>
                  </a:lnTo>
                  <a:lnTo>
                    <a:pt x="110" y="162"/>
                  </a:lnTo>
                  <a:lnTo>
                    <a:pt x="110" y="144"/>
                  </a:lnTo>
                  <a:lnTo>
                    <a:pt x="91" y="138"/>
                  </a:lnTo>
                  <a:lnTo>
                    <a:pt x="82" y="138"/>
                  </a:lnTo>
                  <a:lnTo>
                    <a:pt x="76" y="128"/>
                  </a:lnTo>
                  <a:lnTo>
                    <a:pt x="66" y="138"/>
                  </a:lnTo>
                  <a:lnTo>
                    <a:pt x="60" y="154"/>
                  </a:lnTo>
                  <a:lnTo>
                    <a:pt x="46" y="166"/>
                  </a:lnTo>
                  <a:lnTo>
                    <a:pt x="28" y="144"/>
                  </a:lnTo>
                  <a:lnTo>
                    <a:pt x="0" y="141"/>
                  </a:lnTo>
                  <a:lnTo>
                    <a:pt x="6" y="128"/>
                  </a:lnTo>
                  <a:lnTo>
                    <a:pt x="25" y="117"/>
                  </a:lnTo>
                  <a:lnTo>
                    <a:pt x="28" y="102"/>
                  </a:lnTo>
                  <a:lnTo>
                    <a:pt x="49" y="75"/>
                  </a:lnTo>
                  <a:lnTo>
                    <a:pt x="73" y="72"/>
                  </a:lnTo>
                  <a:lnTo>
                    <a:pt x="94" y="51"/>
                  </a:lnTo>
                  <a:lnTo>
                    <a:pt x="101" y="40"/>
                  </a:lnTo>
                  <a:lnTo>
                    <a:pt x="117" y="24"/>
                  </a:lnTo>
                  <a:lnTo>
                    <a:pt x="125" y="31"/>
                  </a:lnTo>
                  <a:lnTo>
                    <a:pt x="146" y="21"/>
                  </a:lnTo>
                  <a:lnTo>
                    <a:pt x="152" y="6"/>
                  </a:lnTo>
                  <a:lnTo>
                    <a:pt x="183" y="3"/>
                  </a:lnTo>
                  <a:lnTo>
                    <a:pt x="211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05" name="Freeform 192">
              <a:extLst>
                <a:ext uri="{FF2B5EF4-FFF2-40B4-BE49-F238E27FC236}">
                  <a16:creationId xmlns:a16="http://schemas.microsoft.com/office/drawing/2014/main" id="{E77C00E6-4AE9-4DBC-9234-B6E91990C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" y="1398"/>
              <a:ext cx="63" cy="45"/>
            </a:xfrm>
            <a:custGeom>
              <a:avLst/>
              <a:gdLst>
                <a:gd name="T0" fmla="*/ 0 w 126"/>
                <a:gd name="T1" fmla="*/ 1 h 90"/>
                <a:gd name="T2" fmla="*/ 2 w 126"/>
                <a:gd name="T3" fmla="*/ 0 h 90"/>
                <a:gd name="T4" fmla="*/ 5 w 126"/>
                <a:gd name="T5" fmla="*/ 1 h 90"/>
                <a:gd name="T6" fmla="*/ 6 w 126"/>
                <a:gd name="T7" fmla="*/ 2 h 90"/>
                <a:gd name="T8" fmla="*/ 8 w 126"/>
                <a:gd name="T9" fmla="*/ 1 h 90"/>
                <a:gd name="T10" fmla="*/ 10 w 126"/>
                <a:gd name="T11" fmla="*/ 0 h 90"/>
                <a:gd name="T12" fmla="*/ 12 w 126"/>
                <a:gd name="T13" fmla="*/ 1 h 90"/>
                <a:gd name="T14" fmla="*/ 14 w 126"/>
                <a:gd name="T15" fmla="*/ 2 h 90"/>
                <a:gd name="T16" fmla="*/ 15 w 126"/>
                <a:gd name="T17" fmla="*/ 5 h 90"/>
                <a:gd name="T18" fmla="*/ 14 w 126"/>
                <a:gd name="T19" fmla="*/ 6 h 90"/>
                <a:gd name="T20" fmla="*/ 15 w 126"/>
                <a:gd name="T21" fmla="*/ 8 h 90"/>
                <a:gd name="T22" fmla="*/ 16 w 126"/>
                <a:gd name="T23" fmla="*/ 10 h 90"/>
                <a:gd name="T24" fmla="*/ 16 w 126"/>
                <a:gd name="T25" fmla="*/ 12 h 90"/>
                <a:gd name="T26" fmla="*/ 15 w 126"/>
                <a:gd name="T27" fmla="*/ 10 h 90"/>
                <a:gd name="T28" fmla="*/ 13 w 126"/>
                <a:gd name="T29" fmla="*/ 8 h 90"/>
                <a:gd name="T30" fmla="*/ 8 w 126"/>
                <a:gd name="T31" fmla="*/ 6 h 90"/>
                <a:gd name="T32" fmla="*/ 5 w 126"/>
                <a:gd name="T33" fmla="*/ 6 h 90"/>
                <a:gd name="T34" fmla="*/ 3 w 126"/>
                <a:gd name="T35" fmla="*/ 7 h 90"/>
                <a:gd name="T36" fmla="*/ 2 w 126"/>
                <a:gd name="T37" fmla="*/ 6 h 90"/>
                <a:gd name="T38" fmla="*/ 2 w 126"/>
                <a:gd name="T39" fmla="*/ 4 h 90"/>
                <a:gd name="T40" fmla="*/ 0 w 126"/>
                <a:gd name="T41" fmla="*/ 3 h 90"/>
                <a:gd name="T42" fmla="*/ 0 w 126"/>
                <a:gd name="T43" fmla="*/ 1 h 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6"/>
                <a:gd name="T67" fmla="*/ 0 h 90"/>
                <a:gd name="T68" fmla="*/ 126 w 126"/>
                <a:gd name="T69" fmla="*/ 90 h 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6" h="90">
                  <a:moveTo>
                    <a:pt x="0" y="6"/>
                  </a:moveTo>
                  <a:lnTo>
                    <a:pt x="9" y="0"/>
                  </a:lnTo>
                  <a:lnTo>
                    <a:pt x="38" y="6"/>
                  </a:lnTo>
                  <a:lnTo>
                    <a:pt x="47" y="9"/>
                  </a:lnTo>
                  <a:lnTo>
                    <a:pt x="59" y="6"/>
                  </a:lnTo>
                  <a:lnTo>
                    <a:pt x="73" y="0"/>
                  </a:lnTo>
                  <a:lnTo>
                    <a:pt x="90" y="3"/>
                  </a:lnTo>
                  <a:lnTo>
                    <a:pt x="106" y="12"/>
                  </a:lnTo>
                  <a:lnTo>
                    <a:pt x="116" y="34"/>
                  </a:lnTo>
                  <a:lnTo>
                    <a:pt x="111" y="47"/>
                  </a:lnTo>
                  <a:lnTo>
                    <a:pt x="119" y="62"/>
                  </a:lnTo>
                  <a:lnTo>
                    <a:pt x="126" y="76"/>
                  </a:lnTo>
                  <a:lnTo>
                    <a:pt x="123" y="90"/>
                  </a:lnTo>
                  <a:lnTo>
                    <a:pt x="116" y="79"/>
                  </a:lnTo>
                  <a:lnTo>
                    <a:pt x="97" y="58"/>
                  </a:lnTo>
                  <a:lnTo>
                    <a:pt x="63" y="47"/>
                  </a:lnTo>
                  <a:lnTo>
                    <a:pt x="38" y="44"/>
                  </a:lnTo>
                  <a:lnTo>
                    <a:pt x="19" y="50"/>
                  </a:lnTo>
                  <a:lnTo>
                    <a:pt x="11" y="41"/>
                  </a:lnTo>
                  <a:lnTo>
                    <a:pt x="9" y="27"/>
                  </a:lnTo>
                  <a:lnTo>
                    <a:pt x="0" y="21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06" name="Freeform 193">
              <a:extLst>
                <a:ext uri="{FF2B5EF4-FFF2-40B4-BE49-F238E27FC236}">
                  <a16:creationId xmlns:a16="http://schemas.microsoft.com/office/drawing/2014/main" id="{3D2AC781-DA44-455C-852A-EEB21E82C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" y="1534"/>
              <a:ext cx="21" cy="16"/>
            </a:xfrm>
            <a:custGeom>
              <a:avLst/>
              <a:gdLst>
                <a:gd name="T0" fmla="*/ 1 w 43"/>
                <a:gd name="T1" fmla="*/ 0 h 32"/>
                <a:gd name="T2" fmla="*/ 0 w 43"/>
                <a:gd name="T3" fmla="*/ 2 h 32"/>
                <a:gd name="T4" fmla="*/ 0 w 43"/>
                <a:gd name="T5" fmla="*/ 4 h 32"/>
                <a:gd name="T6" fmla="*/ 2 w 43"/>
                <a:gd name="T7" fmla="*/ 4 h 32"/>
                <a:gd name="T8" fmla="*/ 3 w 43"/>
                <a:gd name="T9" fmla="*/ 4 h 32"/>
                <a:gd name="T10" fmla="*/ 5 w 43"/>
                <a:gd name="T11" fmla="*/ 3 h 32"/>
                <a:gd name="T12" fmla="*/ 4 w 43"/>
                <a:gd name="T13" fmla="*/ 2 h 32"/>
                <a:gd name="T14" fmla="*/ 1 w 43"/>
                <a:gd name="T15" fmla="*/ 0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32"/>
                <a:gd name="T26" fmla="*/ 43 w 43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32">
                  <a:moveTo>
                    <a:pt x="13" y="0"/>
                  </a:moveTo>
                  <a:lnTo>
                    <a:pt x="0" y="14"/>
                  </a:lnTo>
                  <a:lnTo>
                    <a:pt x="6" y="27"/>
                  </a:lnTo>
                  <a:lnTo>
                    <a:pt x="16" y="32"/>
                  </a:lnTo>
                  <a:lnTo>
                    <a:pt x="30" y="27"/>
                  </a:lnTo>
                  <a:lnTo>
                    <a:pt x="43" y="20"/>
                  </a:lnTo>
                  <a:lnTo>
                    <a:pt x="37" y="1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110" name="Freeform 194">
            <a:extLst>
              <a:ext uri="{FF2B5EF4-FFF2-40B4-BE49-F238E27FC236}">
                <a16:creationId xmlns:a16="http://schemas.microsoft.com/office/drawing/2014/main" id="{7FAA002B-A52F-483B-B057-73CF252F7155}"/>
              </a:ext>
            </a:extLst>
          </p:cNvPr>
          <p:cNvSpPr>
            <a:spLocks/>
          </p:cNvSpPr>
          <p:nvPr/>
        </p:nvSpPr>
        <p:spPr bwMode="auto">
          <a:xfrm>
            <a:off x="4541852" y="1537073"/>
            <a:ext cx="830101" cy="853947"/>
          </a:xfrm>
          <a:custGeom>
            <a:avLst/>
            <a:gdLst>
              <a:gd name="T0" fmla="*/ 16 w 714"/>
              <a:gd name="T1" fmla="*/ 22 h 756"/>
              <a:gd name="T2" fmla="*/ 14 w 714"/>
              <a:gd name="T3" fmla="*/ 29 h 756"/>
              <a:gd name="T4" fmla="*/ 14 w 714"/>
              <a:gd name="T5" fmla="*/ 36 h 756"/>
              <a:gd name="T6" fmla="*/ 4 w 714"/>
              <a:gd name="T7" fmla="*/ 48 h 756"/>
              <a:gd name="T8" fmla="*/ 6 w 714"/>
              <a:gd name="T9" fmla="*/ 51 h 756"/>
              <a:gd name="T10" fmla="*/ 5 w 714"/>
              <a:gd name="T11" fmla="*/ 61 h 756"/>
              <a:gd name="T12" fmla="*/ 4 w 714"/>
              <a:gd name="T13" fmla="*/ 69 h 756"/>
              <a:gd name="T14" fmla="*/ 3 w 714"/>
              <a:gd name="T15" fmla="*/ 74 h 756"/>
              <a:gd name="T16" fmla="*/ 2 w 714"/>
              <a:gd name="T17" fmla="*/ 80 h 756"/>
              <a:gd name="T18" fmla="*/ 0 w 714"/>
              <a:gd name="T19" fmla="*/ 84 h 756"/>
              <a:gd name="T20" fmla="*/ 4 w 714"/>
              <a:gd name="T21" fmla="*/ 86 h 756"/>
              <a:gd name="T22" fmla="*/ 6 w 714"/>
              <a:gd name="T23" fmla="*/ 91 h 756"/>
              <a:gd name="T24" fmla="*/ 9 w 714"/>
              <a:gd name="T25" fmla="*/ 90 h 756"/>
              <a:gd name="T26" fmla="*/ 11 w 714"/>
              <a:gd name="T27" fmla="*/ 93 h 756"/>
              <a:gd name="T28" fmla="*/ 14 w 714"/>
              <a:gd name="T29" fmla="*/ 90 h 756"/>
              <a:gd name="T30" fmla="*/ 16 w 714"/>
              <a:gd name="T31" fmla="*/ 87 h 756"/>
              <a:gd name="T32" fmla="*/ 21 w 714"/>
              <a:gd name="T33" fmla="*/ 85 h 756"/>
              <a:gd name="T34" fmla="*/ 22 w 714"/>
              <a:gd name="T35" fmla="*/ 82 h 756"/>
              <a:gd name="T36" fmla="*/ 18 w 714"/>
              <a:gd name="T37" fmla="*/ 80 h 756"/>
              <a:gd name="T38" fmla="*/ 27 w 714"/>
              <a:gd name="T39" fmla="*/ 72 h 756"/>
              <a:gd name="T40" fmla="*/ 43 w 714"/>
              <a:gd name="T41" fmla="*/ 65 h 756"/>
              <a:gd name="T42" fmla="*/ 55 w 714"/>
              <a:gd name="T43" fmla="*/ 59 h 756"/>
              <a:gd name="T44" fmla="*/ 62 w 714"/>
              <a:gd name="T45" fmla="*/ 51 h 756"/>
              <a:gd name="T46" fmla="*/ 74 w 714"/>
              <a:gd name="T47" fmla="*/ 45 h 756"/>
              <a:gd name="T48" fmla="*/ 88 w 714"/>
              <a:gd name="T49" fmla="*/ 30 h 756"/>
              <a:gd name="T50" fmla="*/ 83 w 714"/>
              <a:gd name="T51" fmla="*/ 21 h 756"/>
              <a:gd name="T52" fmla="*/ 83 w 714"/>
              <a:gd name="T53" fmla="*/ 19 h 756"/>
              <a:gd name="T54" fmla="*/ 90 w 714"/>
              <a:gd name="T55" fmla="*/ 16 h 756"/>
              <a:gd name="T56" fmla="*/ 86 w 714"/>
              <a:gd name="T57" fmla="*/ 15 h 756"/>
              <a:gd name="T58" fmla="*/ 85 w 714"/>
              <a:gd name="T59" fmla="*/ 11 h 756"/>
              <a:gd name="T60" fmla="*/ 81 w 714"/>
              <a:gd name="T61" fmla="*/ 12 h 756"/>
              <a:gd name="T62" fmla="*/ 81 w 714"/>
              <a:gd name="T63" fmla="*/ 10 h 756"/>
              <a:gd name="T64" fmla="*/ 76 w 714"/>
              <a:gd name="T65" fmla="*/ 10 h 756"/>
              <a:gd name="T66" fmla="*/ 72 w 714"/>
              <a:gd name="T67" fmla="*/ 13 h 756"/>
              <a:gd name="T68" fmla="*/ 72 w 714"/>
              <a:gd name="T69" fmla="*/ 14 h 756"/>
              <a:gd name="T70" fmla="*/ 68 w 714"/>
              <a:gd name="T71" fmla="*/ 16 h 756"/>
              <a:gd name="T72" fmla="*/ 63 w 714"/>
              <a:gd name="T73" fmla="*/ 16 h 756"/>
              <a:gd name="T74" fmla="*/ 59 w 714"/>
              <a:gd name="T75" fmla="*/ 14 h 756"/>
              <a:gd name="T76" fmla="*/ 54 w 714"/>
              <a:gd name="T77" fmla="*/ 15 h 756"/>
              <a:gd name="T78" fmla="*/ 48 w 714"/>
              <a:gd name="T79" fmla="*/ 15 h 756"/>
              <a:gd name="T80" fmla="*/ 44 w 714"/>
              <a:gd name="T81" fmla="*/ 12 h 756"/>
              <a:gd name="T82" fmla="*/ 45 w 714"/>
              <a:gd name="T83" fmla="*/ 10 h 756"/>
              <a:gd name="T84" fmla="*/ 45 w 714"/>
              <a:gd name="T85" fmla="*/ 8 h 756"/>
              <a:gd name="T86" fmla="*/ 40 w 714"/>
              <a:gd name="T87" fmla="*/ 6 h 756"/>
              <a:gd name="T88" fmla="*/ 34 w 714"/>
              <a:gd name="T89" fmla="*/ 6 h 756"/>
              <a:gd name="T90" fmla="*/ 25 w 714"/>
              <a:gd name="T91" fmla="*/ 3 h 756"/>
              <a:gd name="T92" fmla="*/ 18 w 714"/>
              <a:gd name="T93" fmla="*/ 2 h 756"/>
              <a:gd name="T94" fmla="*/ 13 w 714"/>
              <a:gd name="T95" fmla="*/ 1 h 756"/>
              <a:gd name="T96" fmla="*/ 10 w 714"/>
              <a:gd name="T97" fmla="*/ 6 h 75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14"/>
              <a:gd name="T148" fmla="*/ 0 h 756"/>
              <a:gd name="T149" fmla="*/ 714 w 714"/>
              <a:gd name="T150" fmla="*/ 756 h 75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14" h="756">
                <a:moveTo>
                  <a:pt x="78" y="46"/>
                </a:moveTo>
                <a:lnTo>
                  <a:pt x="126" y="176"/>
                </a:lnTo>
                <a:lnTo>
                  <a:pt x="97" y="191"/>
                </a:lnTo>
                <a:lnTo>
                  <a:pt x="111" y="232"/>
                </a:lnTo>
                <a:lnTo>
                  <a:pt x="114" y="264"/>
                </a:lnTo>
                <a:lnTo>
                  <a:pt x="107" y="288"/>
                </a:lnTo>
                <a:lnTo>
                  <a:pt x="88" y="313"/>
                </a:lnTo>
                <a:lnTo>
                  <a:pt x="29" y="381"/>
                </a:lnTo>
                <a:lnTo>
                  <a:pt x="32" y="394"/>
                </a:lnTo>
                <a:lnTo>
                  <a:pt x="47" y="408"/>
                </a:lnTo>
                <a:lnTo>
                  <a:pt x="24" y="455"/>
                </a:lnTo>
                <a:lnTo>
                  <a:pt x="39" y="489"/>
                </a:lnTo>
                <a:lnTo>
                  <a:pt x="47" y="502"/>
                </a:lnTo>
                <a:lnTo>
                  <a:pt x="31" y="547"/>
                </a:lnTo>
                <a:lnTo>
                  <a:pt x="12" y="559"/>
                </a:lnTo>
                <a:lnTo>
                  <a:pt x="21" y="588"/>
                </a:lnTo>
                <a:lnTo>
                  <a:pt x="21" y="614"/>
                </a:lnTo>
                <a:lnTo>
                  <a:pt x="9" y="634"/>
                </a:lnTo>
                <a:lnTo>
                  <a:pt x="12" y="654"/>
                </a:lnTo>
                <a:lnTo>
                  <a:pt x="0" y="666"/>
                </a:lnTo>
                <a:lnTo>
                  <a:pt x="18" y="689"/>
                </a:lnTo>
                <a:lnTo>
                  <a:pt x="32" y="686"/>
                </a:lnTo>
                <a:lnTo>
                  <a:pt x="32" y="714"/>
                </a:lnTo>
                <a:lnTo>
                  <a:pt x="42" y="727"/>
                </a:lnTo>
                <a:lnTo>
                  <a:pt x="53" y="711"/>
                </a:lnTo>
                <a:lnTo>
                  <a:pt x="66" y="714"/>
                </a:lnTo>
                <a:lnTo>
                  <a:pt x="73" y="732"/>
                </a:lnTo>
                <a:lnTo>
                  <a:pt x="81" y="741"/>
                </a:lnTo>
                <a:lnTo>
                  <a:pt x="81" y="756"/>
                </a:lnTo>
                <a:lnTo>
                  <a:pt x="111" y="714"/>
                </a:lnTo>
                <a:lnTo>
                  <a:pt x="111" y="704"/>
                </a:lnTo>
                <a:lnTo>
                  <a:pt x="126" y="693"/>
                </a:lnTo>
                <a:lnTo>
                  <a:pt x="152" y="707"/>
                </a:lnTo>
                <a:lnTo>
                  <a:pt x="167" y="680"/>
                </a:lnTo>
                <a:lnTo>
                  <a:pt x="178" y="666"/>
                </a:lnTo>
                <a:lnTo>
                  <a:pt x="175" y="651"/>
                </a:lnTo>
                <a:lnTo>
                  <a:pt x="167" y="651"/>
                </a:lnTo>
                <a:lnTo>
                  <a:pt x="144" y="635"/>
                </a:lnTo>
                <a:lnTo>
                  <a:pt x="163" y="626"/>
                </a:lnTo>
                <a:lnTo>
                  <a:pt x="211" y="572"/>
                </a:lnTo>
                <a:lnTo>
                  <a:pt x="253" y="554"/>
                </a:lnTo>
                <a:lnTo>
                  <a:pt x="337" y="517"/>
                </a:lnTo>
                <a:lnTo>
                  <a:pt x="379" y="493"/>
                </a:lnTo>
                <a:lnTo>
                  <a:pt x="437" y="471"/>
                </a:lnTo>
                <a:lnTo>
                  <a:pt x="483" y="432"/>
                </a:lnTo>
                <a:lnTo>
                  <a:pt x="493" y="403"/>
                </a:lnTo>
                <a:lnTo>
                  <a:pt x="513" y="406"/>
                </a:lnTo>
                <a:lnTo>
                  <a:pt x="592" y="353"/>
                </a:lnTo>
                <a:lnTo>
                  <a:pt x="701" y="254"/>
                </a:lnTo>
                <a:lnTo>
                  <a:pt x="699" y="239"/>
                </a:lnTo>
                <a:lnTo>
                  <a:pt x="683" y="194"/>
                </a:lnTo>
                <a:lnTo>
                  <a:pt x="659" y="167"/>
                </a:lnTo>
                <a:lnTo>
                  <a:pt x="656" y="155"/>
                </a:lnTo>
                <a:lnTo>
                  <a:pt x="662" y="145"/>
                </a:lnTo>
                <a:lnTo>
                  <a:pt x="677" y="139"/>
                </a:lnTo>
                <a:lnTo>
                  <a:pt x="714" y="128"/>
                </a:lnTo>
                <a:lnTo>
                  <a:pt x="704" y="122"/>
                </a:lnTo>
                <a:lnTo>
                  <a:pt x="686" y="115"/>
                </a:lnTo>
                <a:lnTo>
                  <a:pt x="668" y="97"/>
                </a:lnTo>
                <a:lnTo>
                  <a:pt x="673" y="84"/>
                </a:lnTo>
                <a:lnTo>
                  <a:pt x="662" y="84"/>
                </a:lnTo>
                <a:lnTo>
                  <a:pt x="644" y="91"/>
                </a:lnTo>
                <a:lnTo>
                  <a:pt x="638" y="84"/>
                </a:lnTo>
                <a:lnTo>
                  <a:pt x="641" y="76"/>
                </a:lnTo>
                <a:lnTo>
                  <a:pt x="623" y="79"/>
                </a:lnTo>
                <a:lnTo>
                  <a:pt x="607" y="73"/>
                </a:lnTo>
                <a:lnTo>
                  <a:pt x="592" y="89"/>
                </a:lnTo>
                <a:lnTo>
                  <a:pt x="572" y="104"/>
                </a:lnTo>
                <a:lnTo>
                  <a:pt x="562" y="104"/>
                </a:lnTo>
                <a:lnTo>
                  <a:pt x="575" y="112"/>
                </a:lnTo>
                <a:lnTo>
                  <a:pt x="562" y="119"/>
                </a:lnTo>
                <a:lnTo>
                  <a:pt x="538" y="122"/>
                </a:lnTo>
                <a:lnTo>
                  <a:pt x="516" y="128"/>
                </a:lnTo>
                <a:lnTo>
                  <a:pt x="502" y="122"/>
                </a:lnTo>
                <a:lnTo>
                  <a:pt x="493" y="112"/>
                </a:lnTo>
                <a:lnTo>
                  <a:pt x="468" y="112"/>
                </a:lnTo>
                <a:lnTo>
                  <a:pt x="450" y="110"/>
                </a:lnTo>
                <a:lnTo>
                  <a:pt x="431" y="119"/>
                </a:lnTo>
                <a:lnTo>
                  <a:pt x="407" y="125"/>
                </a:lnTo>
                <a:lnTo>
                  <a:pt x="384" y="115"/>
                </a:lnTo>
                <a:lnTo>
                  <a:pt x="361" y="104"/>
                </a:lnTo>
                <a:lnTo>
                  <a:pt x="347" y="91"/>
                </a:lnTo>
                <a:lnTo>
                  <a:pt x="344" y="82"/>
                </a:lnTo>
                <a:lnTo>
                  <a:pt x="355" y="76"/>
                </a:lnTo>
                <a:lnTo>
                  <a:pt x="358" y="66"/>
                </a:lnTo>
                <a:lnTo>
                  <a:pt x="353" y="60"/>
                </a:lnTo>
                <a:lnTo>
                  <a:pt x="332" y="58"/>
                </a:lnTo>
                <a:lnTo>
                  <a:pt x="313" y="49"/>
                </a:lnTo>
                <a:lnTo>
                  <a:pt x="282" y="44"/>
                </a:lnTo>
                <a:lnTo>
                  <a:pt x="268" y="49"/>
                </a:lnTo>
                <a:lnTo>
                  <a:pt x="244" y="41"/>
                </a:lnTo>
                <a:lnTo>
                  <a:pt x="199" y="21"/>
                </a:lnTo>
                <a:lnTo>
                  <a:pt x="167" y="21"/>
                </a:lnTo>
                <a:lnTo>
                  <a:pt x="139" y="10"/>
                </a:lnTo>
                <a:lnTo>
                  <a:pt x="121" y="0"/>
                </a:lnTo>
                <a:lnTo>
                  <a:pt x="102" y="6"/>
                </a:lnTo>
                <a:lnTo>
                  <a:pt x="94" y="18"/>
                </a:lnTo>
                <a:lnTo>
                  <a:pt x="78" y="4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12" name="Freeform 195">
            <a:extLst>
              <a:ext uri="{FF2B5EF4-FFF2-40B4-BE49-F238E27FC236}">
                <a16:creationId xmlns:a16="http://schemas.microsoft.com/office/drawing/2014/main" id="{5EBF92CD-B962-4910-A9D1-142E3AC25288}"/>
              </a:ext>
            </a:extLst>
          </p:cNvPr>
          <p:cNvSpPr>
            <a:spLocks/>
          </p:cNvSpPr>
          <p:nvPr/>
        </p:nvSpPr>
        <p:spPr bwMode="auto">
          <a:xfrm>
            <a:off x="3895442" y="1530296"/>
            <a:ext cx="792897" cy="1075341"/>
          </a:xfrm>
          <a:custGeom>
            <a:avLst/>
            <a:gdLst>
              <a:gd name="T0" fmla="*/ 86 w 682"/>
              <a:gd name="T1" fmla="*/ 23 h 952"/>
              <a:gd name="T2" fmla="*/ 83 w 682"/>
              <a:gd name="T3" fmla="*/ 28 h 952"/>
              <a:gd name="T4" fmla="*/ 84 w 682"/>
              <a:gd name="T5" fmla="*/ 36 h 952"/>
              <a:gd name="T6" fmla="*/ 79 w 682"/>
              <a:gd name="T7" fmla="*/ 43 h 952"/>
              <a:gd name="T8" fmla="*/ 74 w 682"/>
              <a:gd name="T9" fmla="*/ 51 h 952"/>
              <a:gd name="T10" fmla="*/ 73 w 682"/>
              <a:gd name="T11" fmla="*/ 58 h 952"/>
              <a:gd name="T12" fmla="*/ 76 w 682"/>
              <a:gd name="T13" fmla="*/ 64 h 952"/>
              <a:gd name="T14" fmla="*/ 74 w 682"/>
              <a:gd name="T15" fmla="*/ 70 h 952"/>
              <a:gd name="T16" fmla="*/ 73 w 682"/>
              <a:gd name="T17" fmla="*/ 75 h 952"/>
              <a:gd name="T18" fmla="*/ 71 w 682"/>
              <a:gd name="T19" fmla="*/ 80 h 952"/>
              <a:gd name="T20" fmla="*/ 70 w 682"/>
              <a:gd name="T21" fmla="*/ 84 h 952"/>
              <a:gd name="T22" fmla="*/ 68 w 682"/>
              <a:gd name="T23" fmla="*/ 86 h 952"/>
              <a:gd name="T24" fmla="*/ 66 w 682"/>
              <a:gd name="T25" fmla="*/ 86 h 952"/>
              <a:gd name="T26" fmla="*/ 62 w 682"/>
              <a:gd name="T27" fmla="*/ 85 h 952"/>
              <a:gd name="T28" fmla="*/ 56 w 682"/>
              <a:gd name="T29" fmla="*/ 90 h 952"/>
              <a:gd name="T30" fmla="*/ 55 w 682"/>
              <a:gd name="T31" fmla="*/ 92 h 952"/>
              <a:gd name="T32" fmla="*/ 59 w 682"/>
              <a:gd name="T33" fmla="*/ 99 h 952"/>
              <a:gd name="T34" fmla="*/ 57 w 682"/>
              <a:gd name="T35" fmla="*/ 101 h 952"/>
              <a:gd name="T36" fmla="*/ 53 w 682"/>
              <a:gd name="T37" fmla="*/ 107 h 952"/>
              <a:gd name="T38" fmla="*/ 49 w 682"/>
              <a:gd name="T39" fmla="*/ 105 h 952"/>
              <a:gd name="T40" fmla="*/ 48 w 682"/>
              <a:gd name="T41" fmla="*/ 110 h 952"/>
              <a:gd name="T42" fmla="*/ 47 w 682"/>
              <a:gd name="T43" fmla="*/ 113 h 952"/>
              <a:gd name="T44" fmla="*/ 43 w 682"/>
              <a:gd name="T45" fmla="*/ 115 h 952"/>
              <a:gd name="T46" fmla="*/ 42 w 682"/>
              <a:gd name="T47" fmla="*/ 119 h 952"/>
              <a:gd name="T48" fmla="*/ 39 w 682"/>
              <a:gd name="T49" fmla="*/ 119 h 952"/>
              <a:gd name="T50" fmla="*/ 38 w 682"/>
              <a:gd name="T51" fmla="*/ 116 h 952"/>
              <a:gd name="T52" fmla="*/ 35 w 682"/>
              <a:gd name="T53" fmla="*/ 116 h 952"/>
              <a:gd name="T54" fmla="*/ 30 w 682"/>
              <a:gd name="T55" fmla="*/ 116 h 952"/>
              <a:gd name="T56" fmla="*/ 27 w 682"/>
              <a:gd name="T57" fmla="*/ 114 h 952"/>
              <a:gd name="T58" fmla="*/ 22 w 682"/>
              <a:gd name="T59" fmla="*/ 110 h 952"/>
              <a:gd name="T60" fmla="*/ 18 w 682"/>
              <a:gd name="T61" fmla="*/ 106 h 952"/>
              <a:gd name="T62" fmla="*/ 11 w 682"/>
              <a:gd name="T63" fmla="*/ 98 h 952"/>
              <a:gd name="T64" fmla="*/ 15 w 682"/>
              <a:gd name="T65" fmla="*/ 95 h 952"/>
              <a:gd name="T66" fmla="*/ 18 w 682"/>
              <a:gd name="T67" fmla="*/ 92 h 952"/>
              <a:gd name="T68" fmla="*/ 20 w 682"/>
              <a:gd name="T69" fmla="*/ 92 h 952"/>
              <a:gd name="T70" fmla="*/ 21 w 682"/>
              <a:gd name="T71" fmla="*/ 89 h 952"/>
              <a:gd name="T72" fmla="*/ 19 w 682"/>
              <a:gd name="T73" fmla="*/ 84 h 952"/>
              <a:gd name="T74" fmla="*/ 19 w 682"/>
              <a:gd name="T75" fmla="*/ 80 h 952"/>
              <a:gd name="T76" fmla="*/ 8 w 682"/>
              <a:gd name="T77" fmla="*/ 70 h 952"/>
              <a:gd name="T78" fmla="*/ 2 w 682"/>
              <a:gd name="T79" fmla="*/ 68 h 952"/>
              <a:gd name="T80" fmla="*/ 3 w 682"/>
              <a:gd name="T81" fmla="*/ 62 h 952"/>
              <a:gd name="T82" fmla="*/ 5 w 682"/>
              <a:gd name="T83" fmla="*/ 62 h 952"/>
              <a:gd name="T84" fmla="*/ 6 w 682"/>
              <a:gd name="T85" fmla="*/ 58 h 952"/>
              <a:gd name="T86" fmla="*/ 9 w 682"/>
              <a:gd name="T87" fmla="*/ 51 h 952"/>
              <a:gd name="T88" fmla="*/ 11 w 682"/>
              <a:gd name="T89" fmla="*/ 43 h 952"/>
              <a:gd name="T90" fmla="*/ 8 w 682"/>
              <a:gd name="T91" fmla="*/ 39 h 952"/>
              <a:gd name="T92" fmla="*/ 17 w 682"/>
              <a:gd name="T93" fmla="*/ 38 h 952"/>
              <a:gd name="T94" fmla="*/ 26 w 682"/>
              <a:gd name="T95" fmla="*/ 33 h 952"/>
              <a:gd name="T96" fmla="*/ 23 w 682"/>
              <a:gd name="T97" fmla="*/ 23 h 952"/>
              <a:gd name="T98" fmla="*/ 31 w 682"/>
              <a:gd name="T99" fmla="*/ 11 h 952"/>
              <a:gd name="T100" fmla="*/ 40 w 682"/>
              <a:gd name="T101" fmla="*/ 4 h 952"/>
              <a:gd name="T102" fmla="*/ 46 w 682"/>
              <a:gd name="T103" fmla="*/ 3 h 952"/>
              <a:gd name="T104" fmla="*/ 51 w 682"/>
              <a:gd name="T105" fmla="*/ 4 h 952"/>
              <a:gd name="T106" fmla="*/ 59 w 682"/>
              <a:gd name="T107" fmla="*/ 7 h 952"/>
              <a:gd name="T108" fmla="*/ 67 w 682"/>
              <a:gd name="T109" fmla="*/ 8 h 952"/>
              <a:gd name="T110" fmla="*/ 76 w 682"/>
              <a:gd name="T111" fmla="*/ 7 h 95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82"/>
              <a:gd name="T169" fmla="*/ 0 h 952"/>
              <a:gd name="T170" fmla="*/ 682 w 682"/>
              <a:gd name="T171" fmla="*/ 952 h 95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82" h="952">
                <a:moveTo>
                  <a:pt x="634" y="50"/>
                </a:moveTo>
                <a:lnTo>
                  <a:pt x="682" y="183"/>
                </a:lnTo>
                <a:lnTo>
                  <a:pt x="653" y="199"/>
                </a:lnTo>
                <a:lnTo>
                  <a:pt x="664" y="224"/>
                </a:lnTo>
                <a:lnTo>
                  <a:pt x="670" y="262"/>
                </a:lnTo>
                <a:lnTo>
                  <a:pt x="667" y="286"/>
                </a:lnTo>
                <a:lnTo>
                  <a:pt x="658" y="300"/>
                </a:lnTo>
                <a:lnTo>
                  <a:pt x="625" y="341"/>
                </a:lnTo>
                <a:lnTo>
                  <a:pt x="585" y="386"/>
                </a:lnTo>
                <a:lnTo>
                  <a:pt x="588" y="401"/>
                </a:lnTo>
                <a:lnTo>
                  <a:pt x="603" y="412"/>
                </a:lnTo>
                <a:lnTo>
                  <a:pt x="577" y="463"/>
                </a:lnTo>
                <a:lnTo>
                  <a:pt x="588" y="484"/>
                </a:lnTo>
                <a:lnTo>
                  <a:pt x="603" y="508"/>
                </a:lnTo>
                <a:lnTo>
                  <a:pt x="594" y="532"/>
                </a:lnTo>
                <a:lnTo>
                  <a:pt x="585" y="553"/>
                </a:lnTo>
                <a:lnTo>
                  <a:pt x="568" y="565"/>
                </a:lnTo>
                <a:lnTo>
                  <a:pt x="577" y="596"/>
                </a:lnTo>
                <a:lnTo>
                  <a:pt x="577" y="617"/>
                </a:lnTo>
                <a:lnTo>
                  <a:pt x="568" y="639"/>
                </a:lnTo>
                <a:lnTo>
                  <a:pt x="568" y="660"/>
                </a:lnTo>
                <a:lnTo>
                  <a:pt x="556" y="672"/>
                </a:lnTo>
                <a:lnTo>
                  <a:pt x="556" y="678"/>
                </a:lnTo>
                <a:lnTo>
                  <a:pt x="543" y="681"/>
                </a:lnTo>
                <a:lnTo>
                  <a:pt x="535" y="692"/>
                </a:lnTo>
                <a:lnTo>
                  <a:pt x="528" y="686"/>
                </a:lnTo>
                <a:lnTo>
                  <a:pt x="509" y="675"/>
                </a:lnTo>
                <a:lnTo>
                  <a:pt x="492" y="675"/>
                </a:lnTo>
                <a:lnTo>
                  <a:pt x="474" y="684"/>
                </a:lnTo>
                <a:lnTo>
                  <a:pt x="443" y="714"/>
                </a:lnTo>
                <a:lnTo>
                  <a:pt x="433" y="720"/>
                </a:lnTo>
                <a:lnTo>
                  <a:pt x="438" y="730"/>
                </a:lnTo>
                <a:lnTo>
                  <a:pt x="467" y="775"/>
                </a:lnTo>
                <a:lnTo>
                  <a:pt x="471" y="786"/>
                </a:lnTo>
                <a:lnTo>
                  <a:pt x="467" y="799"/>
                </a:lnTo>
                <a:lnTo>
                  <a:pt x="456" y="806"/>
                </a:lnTo>
                <a:lnTo>
                  <a:pt x="430" y="833"/>
                </a:lnTo>
                <a:lnTo>
                  <a:pt x="419" y="854"/>
                </a:lnTo>
                <a:lnTo>
                  <a:pt x="407" y="844"/>
                </a:lnTo>
                <a:lnTo>
                  <a:pt x="393" y="838"/>
                </a:lnTo>
                <a:lnTo>
                  <a:pt x="385" y="844"/>
                </a:lnTo>
                <a:lnTo>
                  <a:pt x="385" y="878"/>
                </a:lnTo>
                <a:lnTo>
                  <a:pt x="383" y="896"/>
                </a:lnTo>
                <a:lnTo>
                  <a:pt x="377" y="899"/>
                </a:lnTo>
                <a:lnTo>
                  <a:pt x="349" y="911"/>
                </a:lnTo>
                <a:lnTo>
                  <a:pt x="343" y="920"/>
                </a:lnTo>
                <a:lnTo>
                  <a:pt x="338" y="937"/>
                </a:lnTo>
                <a:lnTo>
                  <a:pt x="331" y="949"/>
                </a:lnTo>
                <a:lnTo>
                  <a:pt x="322" y="952"/>
                </a:lnTo>
                <a:lnTo>
                  <a:pt x="307" y="949"/>
                </a:lnTo>
                <a:lnTo>
                  <a:pt x="298" y="942"/>
                </a:lnTo>
                <a:lnTo>
                  <a:pt x="298" y="925"/>
                </a:lnTo>
                <a:lnTo>
                  <a:pt x="288" y="917"/>
                </a:lnTo>
                <a:lnTo>
                  <a:pt x="273" y="928"/>
                </a:lnTo>
                <a:lnTo>
                  <a:pt x="243" y="942"/>
                </a:lnTo>
                <a:lnTo>
                  <a:pt x="238" y="922"/>
                </a:lnTo>
                <a:lnTo>
                  <a:pt x="222" y="914"/>
                </a:lnTo>
                <a:lnTo>
                  <a:pt x="211" y="907"/>
                </a:lnTo>
                <a:lnTo>
                  <a:pt x="196" y="904"/>
                </a:lnTo>
                <a:lnTo>
                  <a:pt x="177" y="880"/>
                </a:lnTo>
                <a:lnTo>
                  <a:pt x="155" y="841"/>
                </a:lnTo>
                <a:lnTo>
                  <a:pt x="139" y="847"/>
                </a:lnTo>
                <a:lnTo>
                  <a:pt x="124" y="854"/>
                </a:lnTo>
                <a:lnTo>
                  <a:pt x="85" y="781"/>
                </a:lnTo>
                <a:lnTo>
                  <a:pt x="96" y="781"/>
                </a:lnTo>
                <a:lnTo>
                  <a:pt x="121" y="757"/>
                </a:lnTo>
                <a:lnTo>
                  <a:pt x="124" y="738"/>
                </a:lnTo>
                <a:lnTo>
                  <a:pt x="137" y="730"/>
                </a:lnTo>
                <a:lnTo>
                  <a:pt x="145" y="730"/>
                </a:lnTo>
                <a:lnTo>
                  <a:pt x="155" y="736"/>
                </a:lnTo>
                <a:lnTo>
                  <a:pt x="163" y="726"/>
                </a:lnTo>
                <a:lnTo>
                  <a:pt x="163" y="712"/>
                </a:lnTo>
                <a:lnTo>
                  <a:pt x="145" y="705"/>
                </a:lnTo>
                <a:lnTo>
                  <a:pt x="148" y="672"/>
                </a:lnTo>
                <a:lnTo>
                  <a:pt x="148" y="644"/>
                </a:lnTo>
                <a:lnTo>
                  <a:pt x="148" y="636"/>
                </a:lnTo>
                <a:lnTo>
                  <a:pt x="127" y="623"/>
                </a:lnTo>
                <a:lnTo>
                  <a:pt x="58" y="553"/>
                </a:lnTo>
                <a:lnTo>
                  <a:pt x="27" y="578"/>
                </a:lnTo>
                <a:lnTo>
                  <a:pt x="11" y="542"/>
                </a:lnTo>
                <a:lnTo>
                  <a:pt x="0" y="523"/>
                </a:lnTo>
                <a:lnTo>
                  <a:pt x="20" y="490"/>
                </a:lnTo>
                <a:lnTo>
                  <a:pt x="27" y="471"/>
                </a:lnTo>
                <a:lnTo>
                  <a:pt x="35" y="490"/>
                </a:lnTo>
                <a:lnTo>
                  <a:pt x="51" y="484"/>
                </a:lnTo>
                <a:lnTo>
                  <a:pt x="45" y="459"/>
                </a:lnTo>
                <a:lnTo>
                  <a:pt x="38" y="425"/>
                </a:lnTo>
                <a:lnTo>
                  <a:pt x="69" y="404"/>
                </a:lnTo>
                <a:lnTo>
                  <a:pt x="82" y="388"/>
                </a:lnTo>
                <a:lnTo>
                  <a:pt x="87" y="343"/>
                </a:lnTo>
                <a:lnTo>
                  <a:pt x="69" y="334"/>
                </a:lnTo>
                <a:lnTo>
                  <a:pt x="62" y="312"/>
                </a:lnTo>
                <a:lnTo>
                  <a:pt x="72" y="297"/>
                </a:lnTo>
                <a:lnTo>
                  <a:pt x="131" y="300"/>
                </a:lnTo>
                <a:lnTo>
                  <a:pt x="169" y="318"/>
                </a:lnTo>
                <a:lnTo>
                  <a:pt x="203" y="262"/>
                </a:lnTo>
                <a:lnTo>
                  <a:pt x="179" y="245"/>
                </a:lnTo>
                <a:lnTo>
                  <a:pt x="184" y="182"/>
                </a:lnTo>
                <a:lnTo>
                  <a:pt x="241" y="102"/>
                </a:lnTo>
                <a:lnTo>
                  <a:pt x="243" y="85"/>
                </a:lnTo>
                <a:lnTo>
                  <a:pt x="290" y="69"/>
                </a:lnTo>
                <a:lnTo>
                  <a:pt x="317" y="28"/>
                </a:lnTo>
                <a:lnTo>
                  <a:pt x="343" y="0"/>
                </a:lnTo>
                <a:lnTo>
                  <a:pt x="364" y="21"/>
                </a:lnTo>
                <a:lnTo>
                  <a:pt x="380" y="21"/>
                </a:lnTo>
                <a:lnTo>
                  <a:pt x="407" y="31"/>
                </a:lnTo>
                <a:lnTo>
                  <a:pt x="446" y="34"/>
                </a:lnTo>
                <a:lnTo>
                  <a:pt x="471" y="52"/>
                </a:lnTo>
                <a:lnTo>
                  <a:pt x="501" y="64"/>
                </a:lnTo>
                <a:lnTo>
                  <a:pt x="530" y="61"/>
                </a:lnTo>
                <a:lnTo>
                  <a:pt x="571" y="52"/>
                </a:lnTo>
                <a:lnTo>
                  <a:pt x="603" y="52"/>
                </a:lnTo>
                <a:lnTo>
                  <a:pt x="634" y="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13" name="Freeform 196">
            <a:extLst>
              <a:ext uri="{FF2B5EF4-FFF2-40B4-BE49-F238E27FC236}">
                <a16:creationId xmlns:a16="http://schemas.microsoft.com/office/drawing/2014/main" id="{FDCACFD7-24EB-4BB7-BA33-61779FC1055C}"/>
              </a:ext>
            </a:extLst>
          </p:cNvPr>
          <p:cNvSpPr>
            <a:spLocks/>
          </p:cNvSpPr>
          <p:nvPr/>
        </p:nvSpPr>
        <p:spPr bwMode="auto">
          <a:xfrm>
            <a:off x="3830336" y="1387973"/>
            <a:ext cx="462717" cy="503783"/>
          </a:xfrm>
          <a:custGeom>
            <a:avLst/>
            <a:gdLst>
              <a:gd name="T0" fmla="*/ 50 w 398"/>
              <a:gd name="T1" fmla="*/ 16 h 445"/>
              <a:gd name="T2" fmla="*/ 49 w 398"/>
              <a:gd name="T3" fmla="*/ 15 h 445"/>
              <a:gd name="T4" fmla="*/ 46 w 398"/>
              <a:gd name="T5" fmla="*/ 15 h 445"/>
              <a:gd name="T6" fmla="*/ 42 w 398"/>
              <a:gd name="T7" fmla="*/ 14 h 445"/>
              <a:gd name="T8" fmla="*/ 36 w 398"/>
              <a:gd name="T9" fmla="*/ 12 h 445"/>
              <a:gd name="T10" fmla="*/ 34 w 398"/>
              <a:gd name="T11" fmla="*/ 9 h 445"/>
              <a:gd name="T12" fmla="*/ 33 w 398"/>
              <a:gd name="T13" fmla="*/ 9 h 445"/>
              <a:gd name="T14" fmla="*/ 32 w 398"/>
              <a:gd name="T15" fmla="*/ 10 h 445"/>
              <a:gd name="T16" fmla="*/ 31 w 398"/>
              <a:gd name="T17" fmla="*/ 13 h 445"/>
              <a:gd name="T18" fmla="*/ 29 w 398"/>
              <a:gd name="T19" fmla="*/ 10 h 445"/>
              <a:gd name="T20" fmla="*/ 28 w 398"/>
              <a:gd name="T21" fmla="*/ 9 h 445"/>
              <a:gd name="T22" fmla="*/ 30 w 398"/>
              <a:gd name="T23" fmla="*/ 7 h 445"/>
              <a:gd name="T24" fmla="*/ 31 w 398"/>
              <a:gd name="T25" fmla="*/ 7 h 445"/>
              <a:gd name="T26" fmla="*/ 28 w 398"/>
              <a:gd name="T27" fmla="*/ 2 h 445"/>
              <a:gd name="T28" fmla="*/ 26 w 398"/>
              <a:gd name="T29" fmla="*/ 3 h 445"/>
              <a:gd name="T30" fmla="*/ 23 w 398"/>
              <a:gd name="T31" fmla="*/ 3 h 445"/>
              <a:gd name="T32" fmla="*/ 19 w 398"/>
              <a:gd name="T33" fmla="*/ 0 h 445"/>
              <a:gd name="T34" fmla="*/ 18 w 398"/>
              <a:gd name="T35" fmla="*/ 3 h 445"/>
              <a:gd name="T36" fmla="*/ 18 w 398"/>
              <a:gd name="T37" fmla="*/ 5 h 445"/>
              <a:gd name="T38" fmla="*/ 16 w 398"/>
              <a:gd name="T39" fmla="*/ 6 h 445"/>
              <a:gd name="T40" fmla="*/ 14 w 398"/>
              <a:gd name="T41" fmla="*/ 7 h 445"/>
              <a:gd name="T42" fmla="*/ 13 w 398"/>
              <a:gd name="T43" fmla="*/ 10 h 445"/>
              <a:gd name="T44" fmla="*/ 13 w 398"/>
              <a:gd name="T45" fmla="*/ 11 h 445"/>
              <a:gd name="T46" fmla="*/ 10 w 398"/>
              <a:gd name="T47" fmla="*/ 14 h 445"/>
              <a:gd name="T48" fmla="*/ 9 w 398"/>
              <a:gd name="T49" fmla="*/ 16 h 445"/>
              <a:gd name="T50" fmla="*/ 7 w 398"/>
              <a:gd name="T51" fmla="*/ 17 h 445"/>
              <a:gd name="T52" fmla="*/ 6 w 398"/>
              <a:gd name="T53" fmla="*/ 18 h 445"/>
              <a:gd name="T54" fmla="*/ 5 w 398"/>
              <a:gd name="T55" fmla="*/ 21 h 445"/>
              <a:gd name="T56" fmla="*/ 4 w 398"/>
              <a:gd name="T57" fmla="*/ 23 h 445"/>
              <a:gd name="T58" fmla="*/ 2 w 398"/>
              <a:gd name="T59" fmla="*/ 26 h 445"/>
              <a:gd name="T60" fmla="*/ 3 w 398"/>
              <a:gd name="T61" fmla="*/ 28 h 445"/>
              <a:gd name="T62" fmla="*/ 0 w 398"/>
              <a:gd name="T63" fmla="*/ 29 h 445"/>
              <a:gd name="T64" fmla="*/ 1 w 398"/>
              <a:gd name="T65" fmla="*/ 32 h 445"/>
              <a:gd name="T66" fmla="*/ 1 w 398"/>
              <a:gd name="T67" fmla="*/ 35 h 445"/>
              <a:gd name="T68" fmla="*/ 4 w 398"/>
              <a:gd name="T69" fmla="*/ 37 h 445"/>
              <a:gd name="T70" fmla="*/ 6 w 398"/>
              <a:gd name="T71" fmla="*/ 39 h 445"/>
              <a:gd name="T72" fmla="*/ 9 w 398"/>
              <a:gd name="T73" fmla="*/ 37 h 445"/>
              <a:gd name="T74" fmla="*/ 12 w 398"/>
              <a:gd name="T75" fmla="*/ 39 h 445"/>
              <a:gd name="T76" fmla="*/ 14 w 398"/>
              <a:gd name="T77" fmla="*/ 41 h 445"/>
              <a:gd name="T78" fmla="*/ 14 w 398"/>
              <a:gd name="T79" fmla="*/ 44 h 445"/>
              <a:gd name="T80" fmla="*/ 19 w 398"/>
              <a:gd name="T81" fmla="*/ 45 h 445"/>
              <a:gd name="T82" fmla="*/ 21 w 398"/>
              <a:gd name="T83" fmla="*/ 46 h 445"/>
              <a:gd name="T84" fmla="*/ 20 w 398"/>
              <a:gd name="T85" fmla="*/ 49 h 445"/>
              <a:gd name="T86" fmla="*/ 17 w 398"/>
              <a:gd name="T87" fmla="*/ 49 h 445"/>
              <a:gd name="T88" fmla="*/ 17 w 398"/>
              <a:gd name="T89" fmla="*/ 54 h 445"/>
              <a:gd name="T90" fmla="*/ 24 w 398"/>
              <a:gd name="T91" fmla="*/ 54 h 445"/>
              <a:gd name="T92" fmla="*/ 28 w 398"/>
              <a:gd name="T93" fmla="*/ 56 h 445"/>
              <a:gd name="T94" fmla="*/ 33 w 398"/>
              <a:gd name="T95" fmla="*/ 49 h 445"/>
              <a:gd name="T96" fmla="*/ 29 w 398"/>
              <a:gd name="T97" fmla="*/ 46 h 445"/>
              <a:gd name="T98" fmla="*/ 30 w 398"/>
              <a:gd name="T99" fmla="*/ 39 h 445"/>
              <a:gd name="T100" fmla="*/ 37 w 398"/>
              <a:gd name="T101" fmla="*/ 29 h 445"/>
              <a:gd name="T102" fmla="*/ 38 w 398"/>
              <a:gd name="T103" fmla="*/ 27 h 445"/>
              <a:gd name="T104" fmla="*/ 44 w 398"/>
              <a:gd name="T105" fmla="*/ 25 h 445"/>
              <a:gd name="T106" fmla="*/ 47 w 398"/>
              <a:gd name="T107" fmla="*/ 20 h 445"/>
              <a:gd name="T108" fmla="*/ 50 w 398"/>
              <a:gd name="T109" fmla="*/ 16 h 44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98"/>
              <a:gd name="T166" fmla="*/ 0 h 445"/>
              <a:gd name="T167" fmla="*/ 398 w 398"/>
              <a:gd name="T168" fmla="*/ 445 h 44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98" h="445">
                <a:moveTo>
                  <a:pt x="398" y="126"/>
                </a:moveTo>
                <a:lnTo>
                  <a:pt x="387" y="114"/>
                </a:lnTo>
                <a:lnTo>
                  <a:pt x="364" y="114"/>
                </a:lnTo>
                <a:lnTo>
                  <a:pt x="336" y="108"/>
                </a:lnTo>
                <a:lnTo>
                  <a:pt x="288" y="93"/>
                </a:lnTo>
                <a:lnTo>
                  <a:pt x="267" y="70"/>
                </a:lnTo>
                <a:lnTo>
                  <a:pt x="259" y="65"/>
                </a:lnTo>
                <a:lnTo>
                  <a:pt x="252" y="76"/>
                </a:lnTo>
                <a:lnTo>
                  <a:pt x="246" y="97"/>
                </a:lnTo>
                <a:lnTo>
                  <a:pt x="228" y="79"/>
                </a:lnTo>
                <a:lnTo>
                  <a:pt x="225" y="67"/>
                </a:lnTo>
                <a:lnTo>
                  <a:pt x="240" y="55"/>
                </a:lnTo>
                <a:lnTo>
                  <a:pt x="243" y="52"/>
                </a:lnTo>
                <a:lnTo>
                  <a:pt x="225" y="13"/>
                </a:lnTo>
                <a:lnTo>
                  <a:pt x="204" y="20"/>
                </a:lnTo>
                <a:lnTo>
                  <a:pt x="180" y="20"/>
                </a:lnTo>
                <a:lnTo>
                  <a:pt x="148" y="0"/>
                </a:lnTo>
                <a:lnTo>
                  <a:pt x="143" y="20"/>
                </a:lnTo>
                <a:lnTo>
                  <a:pt x="138" y="36"/>
                </a:lnTo>
                <a:lnTo>
                  <a:pt x="122" y="42"/>
                </a:lnTo>
                <a:lnTo>
                  <a:pt x="110" y="52"/>
                </a:lnTo>
                <a:lnTo>
                  <a:pt x="104" y="73"/>
                </a:lnTo>
                <a:lnTo>
                  <a:pt x="100" y="87"/>
                </a:lnTo>
                <a:lnTo>
                  <a:pt x="73" y="105"/>
                </a:lnTo>
                <a:lnTo>
                  <a:pt x="67" y="126"/>
                </a:lnTo>
                <a:lnTo>
                  <a:pt x="55" y="135"/>
                </a:lnTo>
                <a:lnTo>
                  <a:pt x="41" y="142"/>
                </a:lnTo>
                <a:lnTo>
                  <a:pt x="39" y="166"/>
                </a:lnTo>
                <a:lnTo>
                  <a:pt x="28" y="181"/>
                </a:lnTo>
                <a:lnTo>
                  <a:pt x="15" y="205"/>
                </a:lnTo>
                <a:lnTo>
                  <a:pt x="18" y="221"/>
                </a:lnTo>
                <a:lnTo>
                  <a:pt x="0" y="232"/>
                </a:lnTo>
                <a:lnTo>
                  <a:pt x="6" y="251"/>
                </a:lnTo>
                <a:lnTo>
                  <a:pt x="3" y="274"/>
                </a:lnTo>
                <a:lnTo>
                  <a:pt x="28" y="294"/>
                </a:lnTo>
                <a:lnTo>
                  <a:pt x="45" y="306"/>
                </a:lnTo>
                <a:lnTo>
                  <a:pt x="67" y="295"/>
                </a:lnTo>
                <a:lnTo>
                  <a:pt x="94" y="309"/>
                </a:lnTo>
                <a:lnTo>
                  <a:pt x="107" y="327"/>
                </a:lnTo>
                <a:lnTo>
                  <a:pt x="112" y="347"/>
                </a:lnTo>
                <a:lnTo>
                  <a:pt x="148" y="354"/>
                </a:lnTo>
                <a:lnTo>
                  <a:pt x="162" y="363"/>
                </a:lnTo>
                <a:lnTo>
                  <a:pt x="157" y="386"/>
                </a:lnTo>
                <a:lnTo>
                  <a:pt x="135" y="391"/>
                </a:lnTo>
                <a:lnTo>
                  <a:pt x="132" y="426"/>
                </a:lnTo>
                <a:lnTo>
                  <a:pt x="188" y="426"/>
                </a:lnTo>
                <a:lnTo>
                  <a:pt x="225" y="445"/>
                </a:lnTo>
                <a:lnTo>
                  <a:pt x="259" y="386"/>
                </a:lnTo>
                <a:lnTo>
                  <a:pt x="233" y="368"/>
                </a:lnTo>
                <a:lnTo>
                  <a:pt x="240" y="305"/>
                </a:lnTo>
                <a:lnTo>
                  <a:pt x="295" y="230"/>
                </a:lnTo>
                <a:lnTo>
                  <a:pt x="299" y="211"/>
                </a:lnTo>
                <a:lnTo>
                  <a:pt x="346" y="195"/>
                </a:lnTo>
                <a:lnTo>
                  <a:pt x="373" y="153"/>
                </a:lnTo>
                <a:lnTo>
                  <a:pt x="398" y="1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14" name="Freeform 197">
            <a:extLst>
              <a:ext uri="{FF2B5EF4-FFF2-40B4-BE49-F238E27FC236}">
                <a16:creationId xmlns:a16="http://schemas.microsoft.com/office/drawing/2014/main" id="{DC4B4535-E525-466B-83C0-D12136752D53}"/>
              </a:ext>
            </a:extLst>
          </p:cNvPr>
          <p:cNvSpPr>
            <a:spLocks/>
          </p:cNvSpPr>
          <p:nvPr/>
        </p:nvSpPr>
        <p:spPr bwMode="auto">
          <a:xfrm>
            <a:off x="3616418" y="1351826"/>
            <a:ext cx="385985" cy="347904"/>
          </a:xfrm>
          <a:custGeom>
            <a:avLst/>
            <a:gdLst>
              <a:gd name="T0" fmla="*/ 42 w 332"/>
              <a:gd name="T1" fmla="*/ 3 h 309"/>
              <a:gd name="T2" fmla="*/ 41 w 332"/>
              <a:gd name="T3" fmla="*/ 2 h 309"/>
              <a:gd name="T4" fmla="*/ 37 w 332"/>
              <a:gd name="T5" fmla="*/ 5 h 309"/>
              <a:gd name="T6" fmla="*/ 34 w 332"/>
              <a:gd name="T7" fmla="*/ 5 h 309"/>
              <a:gd name="T8" fmla="*/ 32 w 332"/>
              <a:gd name="T9" fmla="*/ 6 h 309"/>
              <a:gd name="T10" fmla="*/ 29 w 332"/>
              <a:gd name="T11" fmla="*/ 6 h 309"/>
              <a:gd name="T12" fmla="*/ 25 w 332"/>
              <a:gd name="T13" fmla="*/ 4 h 309"/>
              <a:gd name="T14" fmla="*/ 23 w 332"/>
              <a:gd name="T15" fmla="*/ 2 h 309"/>
              <a:gd name="T16" fmla="*/ 20 w 332"/>
              <a:gd name="T17" fmla="*/ 3 h 309"/>
              <a:gd name="T18" fmla="*/ 12 w 332"/>
              <a:gd name="T19" fmla="*/ 0 h 309"/>
              <a:gd name="T20" fmla="*/ 10 w 332"/>
              <a:gd name="T21" fmla="*/ 1 h 309"/>
              <a:gd name="T22" fmla="*/ 8 w 332"/>
              <a:gd name="T23" fmla="*/ 1 h 309"/>
              <a:gd name="T24" fmla="*/ 8 w 332"/>
              <a:gd name="T25" fmla="*/ 3 h 309"/>
              <a:gd name="T26" fmla="*/ 8 w 332"/>
              <a:gd name="T27" fmla="*/ 4 h 309"/>
              <a:gd name="T28" fmla="*/ 8 w 332"/>
              <a:gd name="T29" fmla="*/ 5 h 309"/>
              <a:gd name="T30" fmla="*/ 3 w 332"/>
              <a:gd name="T31" fmla="*/ 4 h 309"/>
              <a:gd name="T32" fmla="*/ 1 w 332"/>
              <a:gd name="T33" fmla="*/ 6 h 309"/>
              <a:gd name="T34" fmla="*/ 0 w 332"/>
              <a:gd name="T35" fmla="*/ 8 h 309"/>
              <a:gd name="T36" fmla="*/ 1 w 332"/>
              <a:gd name="T37" fmla="*/ 10 h 309"/>
              <a:gd name="T38" fmla="*/ 4 w 332"/>
              <a:gd name="T39" fmla="*/ 14 h 309"/>
              <a:gd name="T40" fmla="*/ 3 w 332"/>
              <a:gd name="T41" fmla="*/ 17 h 309"/>
              <a:gd name="T42" fmla="*/ 6 w 332"/>
              <a:gd name="T43" fmla="*/ 20 h 309"/>
              <a:gd name="T44" fmla="*/ 6 w 332"/>
              <a:gd name="T45" fmla="*/ 22 h 309"/>
              <a:gd name="T46" fmla="*/ 2 w 332"/>
              <a:gd name="T47" fmla="*/ 23 h 309"/>
              <a:gd name="T48" fmla="*/ 3 w 332"/>
              <a:gd name="T49" fmla="*/ 27 h 309"/>
              <a:gd name="T50" fmla="*/ 6 w 332"/>
              <a:gd name="T51" fmla="*/ 27 h 309"/>
              <a:gd name="T52" fmla="*/ 7 w 332"/>
              <a:gd name="T53" fmla="*/ 31 h 309"/>
              <a:gd name="T54" fmla="*/ 13 w 332"/>
              <a:gd name="T55" fmla="*/ 32 h 309"/>
              <a:gd name="T56" fmla="*/ 15 w 332"/>
              <a:gd name="T57" fmla="*/ 34 h 309"/>
              <a:gd name="T58" fmla="*/ 18 w 332"/>
              <a:gd name="T59" fmla="*/ 37 h 309"/>
              <a:gd name="T60" fmla="*/ 20 w 332"/>
              <a:gd name="T61" fmla="*/ 37 h 309"/>
              <a:gd name="T62" fmla="*/ 24 w 332"/>
              <a:gd name="T63" fmla="*/ 38 h 309"/>
              <a:gd name="T64" fmla="*/ 24 w 332"/>
              <a:gd name="T65" fmla="*/ 35 h 309"/>
              <a:gd name="T66" fmla="*/ 24 w 332"/>
              <a:gd name="T67" fmla="*/ 32 h 309"/>
              <a:gd name="T68" fmla="*/ 26 w 332"/>
              <a:gd name="T69" fmla="*/ 31 h 309"/>
              <a:gd name="T70" fmla="*/ 25 w 332"/>
              <a:gd name="T71" fmla="*/ 29 h 309"/>
              <a:gd name="T72" fmla="*/ 27 w 332"/>
              <a:gd name="T73" fmla="*/ 26 h 309"/>
              <a:gd name="T74" fmla="*/ 28 w 332"/>
              <a:gd name="T75" fmla="*/ 24 h 309"/>
              <a:gd name="T76" fmla="*/ 28 w 332"/>
              <a:gd name="T77" fmla="*/ 21 h 309"/>
              <a:gd name="T78" fmla="*/ 32 w 332"/>
              <a:gd name="T79" fmla="*/ 19 h 309"/>
              <a:gd name="T80" fmla="*/ 33 w 332"/>
              <a:gd name="T81" fmla="*/ 17 h 309"/>
              <a:gd name="T82" fmla="*/ 35 w 332"/>
              <a:gd name="T83" fmla="*/ 15 h 309"/>
              <a:gd name="T84" fmla="*/ 36 w 332"/>
              <a:gd name="T85" fmla="*/ 13 h 309"/>
              <a:gd name="T86" fmla="*/ 37 w 332"/>
              <a:gd name="T87" fmla="*/ 10 h 309"/>
              <a:gd name="T88" fmla="*/ 39 w 332"/>
              <a:gd name="T89" fmla="*/ 9 h 309"/>
              <a:gd name="T90" fmla="*/ 41 w 332"/>
              <a:gd name="T91" fmla="*/ 8 h 309"/>
              <a:gd name="T92" fmla="*/ 42 w 332"/>
              <a:gd name="T93" fmla="*/ 3 h 30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32"/>
              <a:gd name="T142" fmla="*/ 0 h 309"/>
              <a:gd name="T143" fmla="*/ 332 w 332"/>
              <a:gd name="T144" fmla="*/ 309 h 30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32" h="309">
                <a:moveTo>
                  <a:pt x="332" y="30"/>
                </a:moveTo>
                <a:lnTo>
                  <a:pt x="322" y="23"/>
                </a:lnTo>
                <a:lnTo>
                  <a:pt x="295" y="46"/>
                </a:lnTo>
                <a:lnTo>
                  <a:pt x="267" y="46"/>
                </a:lnTo>
                <a:lnTo>
                  <a:pt x="254" y="54"/>
                </a:lnTo>
                <a:lnTo>
                  <a:pt x="233" y="54"/>
                </a:lnTo>
                <a:lnTo>
                  <a:pt x="201" y="36"/>
                </a:lnTo>
                <a:lnTo>
                  <a:pt x="178" y="23"/>
                </a:lnTo>
                <a:lnTo>
                  <a:pt x="157" y="28"/>
                </a:lnTo>
                <a:lnTo>
                  <a:pt x="97" y="0"/>
                </a:lnTo>
                <a:lnTo>
                  <a:pt x="78" y="12"/>
                </a:lnTo>
                <a:lnTo>
                  <a:pt x="64" y="15"/>
                </a:lnTo>
                <a:lnTo>
                  <a:pt x="59" y="28"/>
                </a:lnTo>
                <a:lnTo>
                  <a:pt x="64" y="36"/>
                </a:lnTo>
                <a:lnTo>
                  <a:pt x="62" y="46"/>
                </a:lnTo>
                <a:lnTo>
                  <a:pt x="24" y="37"/>
                </a:lnTo>
                <a:lnTo>
                  <a:pt x="7" y="49"/>
                </a:lnTo>
                <a:lnTo>
                  <a:pt x="0" y="64"/>
                </a:lnTo>
                <a:lnTo>
                  <a:pt x="3" y="85"/>
                </a:lnTo>
                <a:lnTo>
                  <a:pt x="28" y="116"/>
                </a:lnTo>
                <a:lnTo>
                  <a:pt x="21" y="140"/>
                </a:lnTo>
                <a:lnTo>
                  <a:pt x="46" y="164"/>
                </a:lnTo>
                <a:lnTo>
                  <a:pt x="45" y="178"/>
                </a:lnTo>
                <a:lnTo>
                  <a:pt x="15" y="186"/>
                </a:lnTo>
                <a:lnTo>
                  <a:pt x="21" y="216"/>
                </a:lnTo>
                <a:lnTo>
                  <a:pt x="43" y="222"/>
                </a:lnTo>
                <a:lnTo>
                  <a:pt x="53" y="255"/>
                </a:lnTo>
                <a:lnTo>
                  <a:pt x="100" y="261"/>
                </a:lnTo>
                <a:lnTo>
                  <a:pt x="118" y="276"/>
                </a:lnTo>
                <a:lnTo>
                  <a:pt x="140" y="298"/>
                </a:lnTo>
                <a:lnTo>
                  <a:pt x="153" y="296"/>
                </a:lnTo>
                <a:lnTo>
                  <a:pt x="190" y="309"/>
                </a:lnTo>
                <a:lnTo>
                  <a:pt x="191" y="286"/>
                </a:lnTo>
                <a:lnTo>
                  <a:pt x="187" y="262"/>
                </a:lnTo>
                <a:lnTo>
                  <a:pt x="205" y="253"/>
                </a:lnTo>
                <a:lnTo>
                  <a:pt x="201" y="237"/>
                </a:lnTo>
                <a:lnTo>
                  <a:pt x="216" y="208"/>
                </a:lnTo>
                <a:lnTo>
                  <a:pt x="222" y="198"/>
                </a:lnTo>
                <a:lnTo>
                  <a:pt x="225" y="174"/>
                </a:lnTo>
                <a:lnTo>
                  <a:pt x="254" y="158"/>
                </a:lnTo>
                <a:lnTo>
                  <a:pt x="257" y="137"/>
                </a:lnTo>
                <a:lnTo>
                  <a:pt x="280" y="123"/>
                </a:lnTo>
                <a:lnTo>
                  <a:pt x="288" y="111"/>
                </a:lnTo>
                <a:lnTo>
                  <a:pt x="292" y="84"/>
                </a:lnTo>
                <a:lnTo>
                  <a:pt x="309" y="73"/>
                </a:lnTo>
                <a:lnTo>
                  <a:pt x="323" y="68"/>
                </a:lnTo>
                <a:lnTo>
                  <a:pt x="332" y="3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15" name="Freeform 198">
            <a:extLst>
              <a:ext uri="{FF2B5EF4-FFF2-40B4-BE49-F238E27FC236}">
                <a16:creationId xmlns:a16="http://schemas.microsoft.com/office/drawing/2014/main" id="{7E2611BB-040A-463C-9320-9CB875946993}"/>
              </a:ext>
            </a:extLst>
          </p:cNvPr>
          <p:cNvSpPr>
            <a:spLocks/>
          </p:cNvSpPr>
          <p:nvPr/>
        </p:nvSpPr>
        <p:spPr bwMode="auto">
          <a:xfrm>
            <a:off x="3646644" y="1640994"/>
            <a:ext cx="372034" cy="241726"/>
          </a:xfrm>
          <a:custGeom>
            <a:avLst/>
            <a:gdLst>
              <a:gd name="T0" fmla="*/ 4 w 320"/>
              <a:gd name="T1" fmla="*/ 0 h 213"/>
              <a:gd name="T2" fmla="*/ 9 w 320"/>
              <a:gd name="T3" fmla="*/ 1 h 213"/>
              <a:gd name="T4" fmla="*/ 12 w 320"/>
              <a:gd name="T5" fmla="*/ 3 h 213"/>
              <a:gd name="T6" fmla="*/ 14 w 320"/>
              <a:gd name="T7" fmla="*/ 6 h 213"/>
              <a:gd name="T8" fmla="*/ 16 w 320"/>
              <a:gd name="T9" fmla="*/ 6 h 213"/>
              <a:gd name="T10" fmla="*/ 21 w 320"/>
              <a:gd name="T11" fmla="*/ 7 h 213"/>
              <a:gd name="T12" fmla="*/ 26 w 320"/>
              <a:gd name="T13" fmla="*/ 11 h 213"/>
              <a:gd name="T14" fmla="*/ 28 w 320"/>
              <a:gd name="T15" fmla="*/ 9 h 213"/>
              <a:gd name="T16" fmla="*/ 32 w 320"/>
              <a:gd name="T17" fmla="*/ 11 h 213"/>
              <a:gd name="T18" fmla="*/ 34 w 320"/>
              <a:gd name="T19" fmla="*/ 13 h 213"/>
              <a:gd name="T20" fmla="*/ 34 w 320"/>
              <a:gd name="T21" fmla="*/ 16 h 213"/>
              <a:gd name="T22" fmla="*/ 39 w 320"/>
              <a:gd name="T23" fmla="*/ 16 h 213"/>
              <a:gd name="T24" fmla="*/ 40 w 320"/>
              <a:gd name="T25" fmla="*/ 18 h 213"/>
              <a:gd name="T26" fmla="*/ 40 w 320"/>
              <a:gd name="T27" fmla="*/ 21 h 213"/>
              <a:gd name="T28" fmla="*/ 37 w 320"/>
              <a:gd name="T29" fmla="*/ 21 h 213"/>
              <a:gd name="T30" fmla="*/ 37 w 320"/>
              <a:gd name="T31" fmla="*/ 25 h 213"/>
              <a:gd name="T32" fmla="*/ 35 w 320"/>
              <a:gd name="T33" fmla="*/ 27 h 213"/>
              <a:gd name="T34" fmla="*/ 32 w 320"/>
              <a:gd name="T35" fmla="*/ 27 h 213"/>
              <a:gd name="T36" fmla="*/ 30 w 320"/>
              <a:gd name="T37" fmla="*/ 26 h 213"/>
              <a:gd name="T38" fmla="*/ 29 w 320"/>
              <a:gd name="T39" fmla="*/ 22 h 213"/>
              <a:gd name="T40" fmla="*/ 29 w 320"/>
              <a:gd name="T41" fmla="*/ 20 h 213"/>
              <a:gd name="T42" fmla="*/ 18 w 320"/>
              <a:gd name="T43" fmla="*/ 20 h 213"/>
              <a:gd name="T44" fmla="*/ 17 w 320"/>
              <a:gd name="T45" fmla="*/ 23 h 213"/>
              <a:gd name="T46" fmla="*/ 15 w 320"/>
              <a:gd name="T47" fmla="*/ 25 h 213"/>
              <a:gd name="T48" fmla="*/ 12 w 320"/>
              <a:gd name="T49" fmla="*/ 26 h 213"/>
              <a:gd name="T50" fmla="*/ 11 w 320"/>
              <a:gd name="T51" fmla="*/ 25 h 213"/>
              <a:gd name="T52" fmla="*/ 11 w 320"/>
              <a:gd name="T53" fmla="*/ 22 h 213"/>
              <a:gd name="T54" fmla="*/ 11 w 320"/>
              <a:gd name="T55" fmla="*/ 20 h 213"/>
              <a:gd name="T56" fmla="*/ 9 w 320"/>
              <a:gd name="T57" fmla="*/ 20 h 213"/>
              <a:gd name="T58" fmla="*/ 7 w 320"/>
              <a:gd name="T59" fmla="*/ 22 h 213"/>
              <a:gd name="T60" fmla="*/ 7 w 320"/>
              <a:gd name="T61" fmla="*/ 25 h 213"/>
              <a:gd name="T62" fmla="*/ 5 w 320"/>
              <a:gd name="T63" fmla="*/ 26 h 213"/>
              <a:gd name="T64" fmla="*/ 3 w 320"/>
              <a:gd name="T65" fmla="*/ 26 h 213"/>
              <a:gd name="T66" fmla="*/ 4 w 320"/>
              <a:gd name="T67" fmla="*/ 21 h 213"/>
              <a:gd name="T68" fmla="*/ 2 w 320"/>
              <a:gd name="T69" fmla="*/ 17 h 213"/>
              <a:gd name="T70" fmla="*/ 0 w 320"/>
              <a:gd name="T71" fmla="*/ 15 h 213"/>
              <a:gd name="T72" fmla="*/ 1 w 320"/>
              <a:gd name="T73" fmla="*/ 12 h 213"/>
              <a:gd name="T74" fmla="*/ 4 w 320"/>
              <a:gd name="T75" fmla="*/ 10 h 213"/>
              <a:gd name="T76" fmla="*/ 3 w 320"/>
              <a:gd name="T77" fmla="*/ 7 h 213"/>
              <a:gd name="T78" fmla="*/ 2 w 320"/>
              <a:gd name="T79" fmla="*/ 4 h 213"/>
              <a:gd name="T80" fmla="*/ 2 w 320"/>
              <a:gd name="T81" fmla="*/ 3 h 213"/>
              <a:gd name="T82" fmla="*/ 4 w 320"/>
              <a:gd name="T83" fmla="*/ 0 h 21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0"/>
              <a:gd name="T127" fmla="*/ 0 h 213"/>
              <a:gd name="T128" fmla="*/ 320 w 320"/>
              <a:gd name="T129" fmla="*/ 213 h 21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0" h="213">
                <a:moveTo>
                  <a:pt x="27" y="0"/>
                </a:moveTo>
                <a:lnTo>
                  <a:pt x="71" y="4"/>
                </a:lnTo>
                <a:lnTo>
                  <a:pt x="92" y="19"/>
                </a:lnTo>
                <a:lnTo>
                  <a:pt x="112" y="41"/>
                </a:lnTo>
                <a:lnTo>
                  <a:pt x="128" y="41"/>
                </a:lnTo>
                <a:lnTo>
                  <a:pt x="166" y="52"/>
                </a:lnTo>
                <a:lnTo>
                  <a:pt x="203" y="81"/>
                </a:lnTo>
                <a:lnTo>
                  <a:pt x="225" y="69"/>
                </a:lnTo>
                <a:lnTo>
                  <a:pt x="256" y="84"/>
                </a:lnTo>
                <a:lnTo>
                  <a:pt x="265" y="102"/>
                </a:lnTo>
                <a:lnTo>
                  <a:pt x="272" y="122"/>
                </a:lnTo>
                <a:lnTo>
                  <a:pt x="307" y="128"/>
                </a:lnTo>
                <a:lnTo>
                  <a:pt x="320" y="138"/>
                </a:lnTo>
                <a:lnTo>
                  <a:pt x="314" y="163"/>
                </a:lnTo>
                <a:lnTo>
                  <a:pt x="293" y="167"/>
                </a:lnTo>
                <a:lnTo>
                  <a:pt x="290" y="195"/>
                </a:lnTo>
                <a:lnTo>
                  <a:pt x="275" y="213"/>
                </a:lnTo>
                <a:lnTo>
                  <a:pt x="256" y="213"/>
                </a:lnTo>
                <a:lnTo>
                  <a:pt x="234" y="204"/>
                </a:lnTo>
                <a:lnTo>
                  <a:pt x="231" y="171"/>
                </a:lnTo>
                <a:lnTo>
                  <a:pt x="228" y="159"/>
                </a:lnTo>
                <a:lnTo>
                  <a:pt x="141" y="159"/>
                </a:lnTo>
                <a:lnTo>
                  <a:pt x="131" y="181"/>
                </a:lnTo>
                <a:lnTo>
                  <a:pt x="120" y="198"/>
                </a:lnTo>
                <a:lnTo>
                  <a:pt x="97" y="204"/>
                </a:lnTo>
                <a:lnTo>
                  <a:pt x="86" y="198"/>
                </a:lnTo>
                <a:lnTo>
                  <a:pt x="86" y="171"/>
                </a:lnTo>
                <a:lnTo>
                  <a:pt x="82" y="159"/>
                </a:lnTo>
                <a:lnTo>
                  <a:pt x="71" y="156"/>
                </a:lnTo>
                <a:lnTo>
                  <a:pt x="55" y="170"/>
                </a:lnTo>
                <a:lnTo>
                  <a:pt x="55" y="195"/>
                </a:lnTo>
                <a:lnTo>
                  <a:pt x="38" y="204"/>
                </a:lnTo>
                <a:lnTo>
                  <a:pt x="24" y="204"/>
                </a:lnTo>
                <a:lnTo>
                  <a:pt x="26" y="163"/>
                </a:lnTo>
                <a:lnTo>
                  <a:pt x="13" y="132"/>
                </a:lnTo>
                <a:lnTo>
                  <a:pt x="0" y="114"/>
                </a:lnTo>
                <a:lnTo>
                  <a:pt x="6" y="95"/>
                </a:lnTo>
                <a:lnTo>
                  <a:pt x="26" y="80"/>
                </a:lnTo>
                <a:lnTo>
                  <a:pt x="22" y="53"/>
                </a:lnTo>
                <a:lnTo>
                  <a:pt x="9" y="29"/>
                </a:lnTo>
                <a:lnTo>
                  <a:pt x="10" y="18"/>
                </a:lnTo>
                <a:lnTo>
                  <a:pt x="2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19" name="Freeform 199">
            <a:extLst>
              <a:ext uri="{FF2B5EF4-FFF2-40B4-BE49-F238E27FC236}">
                <a16:creationId xmlns:a16="http://schemas.microsoft.com/office/drawing/2014/main" id="{2CDC2197-0DDD-4D6D-9C9B-F03E7DED7AB7}"/>
              </a:ext>
            </a:extLst>
          </p:cNvPr>
          <p:cNvSpPr>
            <a:spLocks/>
          </p:cNvSpPr>
          <p:nvPr/>
        </p:nvSpPr>
        <p:spPr bwMode="auto">
          <a:xfrm>
            <a:off x="2604951" y="1268239"/>
            <a:ext cx="681287" cy="255281"/>
          </a:xfrm>
          <a:custGeom>
            <a:avLst/>
            <a:gdLst>
              <a:gd name="T0" fmla="*/ 5 w 587"/>
              <a:gd name="T1" fmla="*/ 1 h 227"/>
              <a:gd name="T2" fmla="*/ 5 w 587"/>
              <a:gd name="T3" fmla="*/ 3 h 227"/>
              <a:gd name="T4" fmla="*/ 3 w 587"/>
              <a:gd name="T5" fmla="*/ 5 h 227"/>
              <a:gd name="T6" fmla="*/ 1 w 587"/>
              <a:gd name="T7" fmla="*/ 8 h 227"/>
              <a:gd name="T8" fmla="*/ 0 w 587"/>
              <a:gd name="T9" fmla="*/ 12 h 227"/>
              <a:gd name="T10" fmla="*/ 2 w 587"/>
              <a:gd name="T11" fmla="*/ 16 h 227"/>
              <a:gd name="T12" fmla="*/ 3 w 587"/>
              <a:gd name="T13" fmla="*/ 19 h 227"/>
              <a:gd name="T14" fmla="*/ 2 w 587"/>
              <a:gd name="T15" fmla="*/ 22 h 227"/>
              <a:gd name="T16" fmla="*/ 2 w 587"/>
              <a:gd name="T17" fmla="*/ 23 h 227"/>
              <a:gd name="T18" fmla="*/ 2 w 587"/>
              <a:gd name="T19" fmla="*/ 26 h 227"/>
              <a:gd name="T20" fmla="*/ 3 w 587"/>
              <a:gd name="T21" fmla="*/ 28 h 227"/>
              <a:gd name="T22" fmla="*/ 8 w 587"/>
              <a:gd name="T23" fmla="*/ 28 h 227"/>
              <a:gd name="T24" fmla="*/ 14 w 587"/>
              <a:gd name="T25" fmla="*/ 28 h 227"/>
              <a:gd name="T26" fmla="*/ 17 w 587"/>
              <a:gd name="T27" fmla="*/ 27 h 227"/>
              <a:gd name="T28" fmla="*/ 19 w 587"/>
              <a:gd name="T29" fmla="*/ 23 h 227"/>
              <a:gd name="T30" fmla="*/ 20 w 587"/>
              <a:gd name="T31" fmla="*/ 24 h 227"/>
              <a:gd name="T32" fmla="*/ 22 w 587"/>
              <a:gd name="T33" fmla="*/ 25 h 227"/>
              <a:gd name="T34" fmla="*/ 26 w 587"/>
              <a:gd name="T35" fmla="*/ 23 h 227"/>
              <a:gd name="T36" fmla="*/ 29 w 587"/>
              <a:gd name="T37" fmla="*/ 24 h 227"/>
              <a:gd name="T38" fmla="*/ 32 w 587"/>
              <a:gd name="T39" fmla="*/ 26 h 227"/>
              <a:gd name="T40" fmla="*/ 34 w 587"/>
              <a:gd name="T41" fmla="*/ 27 h 227"/>
              <a:gd name="T42" fmla="*/ 40 w 587"/>
              <a:gd name="T43" fmla="*/ 23 h 227"/>
              <a:gd name="T44" fmla="*/ 42 w 587"/>
              <a:gd name="T45" fmla="*/ 24 h 227"/>
              <a:gd name="T46" fmla="*/ 46 w 587"/>
              <a:gd name="T47" fmla="*/ 25 h 227"/>
              <a:gd name="T48" fmla="*/ 48 w 587"/>
              <a:gd name="T49" fmla="*/ 24 h 227"/>
              <a:gd name="T50" fmla="*/ 51 w 587"/>
              <a:gd name="T51" fmla="*/ 23 h 227"/>
              <a:gd name="T52" fmla="*/ 53 w 587"/>
              <a:gd name="T53" fmla="*/ 24 h 227"/>
              <a:gd name="T54" fmla="*/ 56 w 587"/>
              <a:gd name="T55" fmla="*/ 23 h 227"/>
              <a:gd name="T56" fmla="*/ 59 w 587"/>
              <a:gd name="T57" fmla="*/ 21 h 227"/>
              <a:gd name="T58" fmla="*/ 61 w 587"/>
              <a:gd name="T59" fmla="*/ 19 h 227"/>
              <a:gd name="T60" fmla="*/ 64 w 587"/>
              <a:gd name="T61" fmla="*/ 21 h 227"/>
              <a:gd name="T62" fmla="*/ 65 w 587"/>
              <a:gd name="T63" fmla="*/ 19 h 227"/>
              <a:gd name="T64" fmla="*/ 66 w 587"/>
              <a:gd name="T65" fmla="*/ 16 h 227"/>
              <a:gd name="T66" fmla="*/ 69 w 587"/>
              <a:gd name="T67" fmla="*/ 16 h 227"/>
              <a:gd name="T68" fmla="*/ 73 w 587"/>
              <a:gd name="T69" fmla="*/ 14 h 227"/>
              <a:gd name="T70" fmla="*/ 73 w 587"/>
              <a:gd name="T71" fmla="*/ 13 h 227"/>
              <a:gd name="T72" fmla="*/ 73 w 587"/>
              <a:gd name="T73" fmla="*/ 10 h 227"/>
              <a:gd name="T74" fmla="*/ 62 w 587"/>
              <a:gd name="T75" fmla="*/ 7 h 227"/>
              <a:gd name="T76" fmla="*/ 51 w 587"/>
              <a:gd name="T77" fmla="*/ 4 h 227"/>
              <a:gd name="T78" fmla="*/ 49 w 587"/>
              <a:gd name="T79" fmla="*/ 5 h 227"/>
              <a:gd name="T80" fmla="*/ 37 w 587"/>
              <a:gd name="T81" fmla="*/ 0 h 227"/>
              <a:gd name="T82" fmla="*/ 33 w 587"/>
              <a:gd name="T83" fmla="*/ 1 h 227"/>
              <a:gd name="T84" fmla="*/ 28 w 587"/>
              <a:gd name="T85" fmla="*/ 3 h 227"/>
              <a:gd name="T86" fmla="*/ 22 w 587"/>
              <a:gd name="T87" fmla="*/ 3 h 227"/>
              <a:gd name="T88" fmla="*/ 20 w 587"/>
              <a:gd name="T89" fmla="*/ 3 h 227"/>
              <a:gd name="T90" fmla="*/ 19 w 587"/>
              <a:gd name="T91" fmla="*/ 2 h 227"/>
              <a:gd name="T92" fmla="*/ 17 w 587"/>
              <a:gd name="T93" fmla="*/ 3 h 227"/>
              <a:gd name="T94" fmla="*/ 14 w 587"/>
              <a:gd name="T95" fmla="*/ 3 h 227"/>
              <a:gd name="T96" fmla="*/ 10 w 587"/>
              <a:gd name="T97" fmla="*/ 1 h 227"/>
              <a:gd name="T98" fmla="*/ 8 w 587"/>
              <a:gd name="T99" fmla="*/ 1 h 227"/>
              <a:gd name="T100" fmla="*/ 5 w 587"/>
              <a:gd name="T101" fmla="*/ 1 h 22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87"/>
              <a:gd name="T154" fmla="*/ 0 h 227"/>
              <a:gd name="T155" fmla="*/ 587 w 587"/>
              <a:gd name="T156" fmla="*/ 227 h 22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87" h="227">
                <a:moveTo>
                  <a:pt x="41" y="13"/>
                </a:moveTo>
                <a:lnTo>
                  <a:pt x="44" y="27"/>
                </a:lnTo>
                <a:lnTo>
                  <a:pt x="27" y="41"/>
                </a:lnTo>
                <a:lnTo>
                  <a:pt x="12" y="64"/>
                </a:lnTo>
                <a:lnTo>
                  <a:pt x="0" y="102"/>
                </a:lnTo>
                <a:lnTo>
                  <a:pt x="21" y="131"/>
                </a:lnTo>
                <a:lnTo>
                  <a:pt x="26" y="154"/>
                </a:lnTo>
                <a:lnTo>
                  <a:pt x="21" y="176"/>
                </a:lnTo>
                <a:lnTo>
                  <a:pt x="16" y="190"/>
                </a:lnTo>
                <a:lnTo>
                  <a:pt x="20" y="208"/>
                </a:lnTo>
                <a:lnTo>
                  <a:pt x="31" y="225"/>
                </a:lnTo>
                <a:lnTo>
                  <a:pt x="71" y="225"/>
                </a:lnTo>
                <a:lnTo>
                  <a:pt x="114" y="227"/>
                </a:lnTo>
                <a:lnTo>
                  <a:pt x="137" y="217"/>
                </a:lnTo>
                <a:lnTo>
                  <a:pt x="152" y="189"/>
                </a:lnTo>
                <a:lnTo>
                  <a:pt x="166" y="194"/>
                </a:lnTo>
                <a:lnTo>
                  <a:pt x="182" y="206"/>
                </a:lnTo>
                <a:lnTo>
                  <a:pt x="215" y="185"/>
                </a:lnTo>
                <a:lnTo>
                  <a:pt x="234" y="193"/>
                </a:lnTo>
                <a:lnTo>
                  <a:pt x="259" y="211"/>
                </a:lnTo>
                <a:lnTo>
                  <a:pt x="279" y="217"/>
                </a:lnTo>
                <a:lnTo>
                  <a:pt x="324" y="187"/>
                </a:lnTo>
                <a:lnTo>
                  <a:pt x="341" y="192"/>
                </a:lnTo>
                <a:lnTo>
                  <a:pt x="372" y="203"/>
                </a:lnTo>
                <a:lnTo>
                  <a:pt x="388" y="196"/>
                </a:lnTo>
                <a:lnTo>
                  <a:pt x="408" y="187"/>
                </a:lnTo>
                <a:lnTo>
                  <a:pt x="431" y="194"/>
                </a:lnTo>
                <a:lnTo>
                  <a:pt x="453" y="185"/>
                </a:lnTo>
                <a:lnTo>
                  <a:pt x="473" y="172"/>
                </a:lnTo>
                <a:lnTo>
                  <a:pt x="490" y="158"/>
                </a:lnTo>
                <a:lnTo>
                  <a:pt x="518" y="173"/>
                </a:lnTo>
                <a:lnTo>
                  <a:pt x="523" y="152"/>
                </a:lnTo>
                <a:lnTo>
                  <a:pt x="528" y="134"/>
                </a:lnTo>
                <a:lnTo>
                  <a:pt x="552" y="128"/>
                </a:lnTo>
                <a:lnTo>
                  <a:pt x="587" y="119"/>
                </a:lnTo>
                <a:lnTo>
                  <a:pt x="587" y="104"/>
                </a:lnTo>
                <a:lnTo>
                  <a:pt x="587" y="82"/>
                </a:lnTo>
                <a:lnTo>
                  <a:pt x="498" y="61"/>
                </a:lnTo>
                <a:lnTo>
                  <a:pt x="414" y="37"/>
                </a:lnTo>
                <a:lnTo>
                  <a:pt x="397" y="41"/>
                </a:lnTo>
                <a:lnTo>
                  <a:pt x="303" y="0"/>
                </a:lnTo>
                <a:lnTo>
                  <a:pt x="269" y="13"/>
                </a:lnTo>
                <a:lnTo>
                  <a:pt x="228" y="26"/>
                </a:lnTo>
                <a:lnTo>
                  <a:pt x="176" y="26"/>
                </a:lnTo>
                <a:lnTo>
                  <a:pt x="161" y="29"/>
                </a:lnTo>
                <a:lnTo>
                  <a:pt x="155" y="16"/>
                </a:lnTo>
                <a:lnTo>
                  <a:pt x="141" y="29"/>
                </a:lnTo>
                <a:lnTo>
                  <a:pt x="113" y="26"/>
                </a:lnTo>
                <a:lnTo>
                  <a:pt x="82" y="13"/>
                </a:lnTo>
                <a:lnTo>
                  <a:pt x="68" y="10"/>
                </a:lnTo>
                <a:lnTo>
                  <a:pt x="41" y="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23" name="Freeform 200">
            <a:extLst>
              <a:ext uri="{FF2B5EF4-FFF2-40B4-BE49-F238E27FC236}">
                <a16:creationId xmlns:a16="http://schemas.microsoft.com/office/drawing/2014/main" id="{6A0B148E-D981-4939-8DB2-5112CC15EB3C}"/>
              </a:ext>
            </a:extLst>
          </p:cNvPr>
          <p:cNvSpPr>
            <a:spLocks/>
          </p:cNvSpPr>
          <p:nvPr/>
        </p:nvSpPr>
        <p:spPr bwMode="auto">
          <a:xfrm>
            <a:off x="3204855" y="1331494"/>
            <a:ext cx="441791" cy="257540"/>
          </a:xfrm>
          <a:custGeom>
            <a:avLst/>
            <a:gdLst>
              <a:gd name="T0" fmla="*/ 9 w 379"/>
              <a:gd name="T1" fmla="*/ 3 h 229"/>
              <a:gd name="T2" fmla="*/ 9 w 379"/>
              <a:gd name="T3" fmla="*/ 8 h 229"/>
              <a:gd name="T4" fmla="*/ 2 w 379"/>
              <a:gd name="T5" fmla="*/ 10 h 229"/>
              <a:gd name="T6" fmla="*/ 0 w 379"/>
              <a:gd name="T7" fmla="*/ 14 h 229"/>
              <a:gd name="T8" fmla="*/ 2 w 379"/>
              <a:gd name="T9" fmla="*/ 19 h 229"/>
              <a:gd name="T10" fmla="*/ 3 w 379"/>
              <a:gd name="T11" fmla="*/ 20 h 229"/>
              <a:gd name="T12" fmla="*/ 6 w 379"/>
              <a:gd name="T13" fmla="*/ 19 h 229"/>
              <a:gd name="T14" fmla="*/ 10 w 379"/>
              <a:gd name="T15" fmla="*/ 19 h 229"/>
              <a:gd name="T16" fmla="*/ 13 w 379"/>
              <a:gd name="T17" fmla="*/ 24 h 229"/>
              <a:gd name="T18" fmla="*/ 14 w 379"/>
              <a:gd name="T19" fmla="*/ 23 h 229"/>
              <a:gd name="T20" fmla="*/ 19 w 379"/>
              <a:gd name="T21" fmla="*/ 27 h 229"/>
              <a:gd name="T22" fmla="*/ 21 w 379"/>
              <a:gd name="T23" fmla="*/ 28 h 229"/>
              <a:gd name="T24" fmla="*/ 23 w 379"/>
              <a:gd name="T25" fmla="*/ 28 h 229"/>
              <a:gd name="T26" fmla="*/ 25 w 379"/>
              <a:gd name="T27" fmla="*/ 27 h 229"/>
              <a:gd name="T28" fmla="*/ 27 w 379"/>
              <a:gd name="T29" fmla="*/ 27 h 229"/>
              <a:gd name="T30" fmla="*/ 28 w 379"/>
              <a:gd name="T31" fmla="*/ 26 h 229"/>
              <a:gd name="T32" fmla="*/ 28 w 379"/>
              <a:gd name="T33" fmla="*/ 22 h 229"/>
              <a:gd name="T34" fmla="*/ 27 w 379"/>
              <a:gd name="T35" fmla="*/ 20 h 229"/>
              <a:gd name="T36" fmla="*/ 27 w 379"/>
              <a:gd name="T37" fmla="*/ 19 h 229"/>
              <a:gd name="T38" fmla="*/ 29 w 379"/>
              <a:gd name="T39" fmla="*/ 18 h 229"/>
              <a:gd name="T40" fmla="*/ 32 w 379"/>
              <a:gd name="T41" fmla="*/ 16 h 229"/>
              <a:gd name="T42" fmla="*/ 33 w 379"/>
              <a:gd name="T43" fmla="*/ 16 h 229"/>
              <a:gd name="T44" fmla="*/ 35 w 379"/>
              <a:gd name="T45" fmla="*/ 17 h 229"/>
              <a:gd name="T46" fmla="*/ 37 w 379"/>
              <a:gd name="T47" fmla="*/ 16 h 229"/>
              <a:gd name="T48" fmla="*/ 39 w 379"/>
              <a:gd name="T49" fmla="*/ 14 h 229"/>
              <a:gd name="T50" fmla="*/ 42 w 379"/>
              <a:gd name="T51" fmla="*/ 13 h 229"/>
              <a:gd name="T52" fmla="*/ 44 w 379"/>
              <a:gd name="T53" fmla="*/ 13 h 229"/>
              <a:gd name="T54" fmla="*/ 45 w 379"/>
              <a:gd name="T55" fmla="*/ 13 h 229"/>
              <a:gd name="T56" fmla="*/ 45 w 379"/>
              <a:gd name="T57" fmla="*/ 13 h 229"/>
              <a:gd name="T58" fmla="*/ 45 w 379"/>
              <a:gd name="T59" fmla="*/ 10 h 229"/>
              <a:gd name="T60" fmla="*/ 46 w 379"/>
              <a:gd name="T61" fmla="*/ 8 h 229"/>
              <a:gd name="T62" fmla="*/ 47 w 379"/>
              <a:gd name="T63" fmla="*/ 7 h 229"/>
              <a:gd name="T64" fmla="*/ 48 w 379"/>
              <a:gd name="T65" fmla="*/ 7 h 229"/>
              <a:gd name="T66" fmla="*/ 48 w 379"/>
              <a:gd name="T67" fmla="*/ 6 h 229"/>
              <a:gd name="T68" fmla="*/ 46 w 379"/>
              <a:gd name="T69" fmla="*/ 5 h 229"/>
              <a:gd name="T70" fmla="*/ 44 w 379"/>
              <a:gd name="T71" fmla="*/ 4 h 229"/>
              <a:gd name="T72" fmla="*/ 42 w 379"/>
              <a:gd name="T73" fmla="*/ 4 h 229"/>
              <a:gd name="T74" fmla="*/ 40 w 379"/>
              <a:gd name="T75" fmla="*/ 4 h 229"/>
              <a:gd name="T76" fmla="*/ 39 w 379"/>
              <a:gd name="T77" fmla="*/ 4 h 229"/>
              <a:gd name="T78" fmla="*/ 38 w 379"/>
              <a:gd name="T79" fmla="*/ 3 h 229"/>
              <a:gd name="T80" fmla="*/ 38 w 379"/>
              <a:gd name="T81" fmla="*/ 2 h 229"/>
              <a:gd name="T82" fmla="*/ 40 w 379"/>
              <a:gd name="T83" fmla="*/ 1 h 229"/>
              <a:gd name="T84" fmla="*/ 41 w 379"/>
              <a:gd name="T85" fmla="*/ 1 h 229"/>
              <a:gd name="T86" fmla="*/ 41 w 379"/>
              <a:gd name="T87" fmla="*/ 0 h 229"/>
              <a:gd name="T88" fmla="*/ 39 w 379"/>
              <a:gd name="T89" fmla="*/ 0 h 229"/>
              <a:gd name="T90" fmla="*/ 36 w 379"/>
              <a:gd name="T91" fmla="*/ 0 h 229"/>
              <a:gd name="T92" fmla="*/ 33 w 379"/>
              <a:gd name="T93" fmla="*/ 1 h 229"/>
              <a:gd name="T94" fmla="*/ 31 w 379"/>
              <a:gd name="T95" fmla="*/ 1 h 229"/>
              <a:gd name="T96" fmla="*/ 28 w 379"/>
              <a:gd name="T97" fmla="*/ 1 h 229"/>
              <a:gd name="T98" fmla="*/ 27 w 379"/>
              <a:gd name="T99" fmla="*/ 0 h 229"/>
              <a:gd name="T100" fmla="*/ 26 w 379"/>
              <a:gd name="T101" fmla="*/ 0 h 229"/>
              <a:gd name="T102" fmla="*/ 25 w 379"/>
              <a:gd name="T103" fmla="*/ 1 h 229"/>
              <a:gd name="T104" fmla="*/ 23 w 379"/>
              <a:gd name="T105" fmla="*/ 2 h 229"/>
              <a:gd name="T106" fmla="*/ 20 w 379"/>
              <a:gd name="T107" fmla="*/ 1 h 229"/>
              <a:gd name="T108" fmla="*/ 19 w 379"/>
              <a:gd name="T109" fmla="*/ 2 h 229"/>
              <a:gd name="T110" fmla="*/ 17 w 379"/>
              <a:gd name="T111" fmla="*/ 4 h 229"/>
              <a:gd name="T112" fmla="*/ 16 w 379"/>
              <a:gd name="T113" fmla="*/ 4 h 229"/>
              <a:gd name="T114" fmla="*/ 14 w 379"/>
              <a:gd name="T115" fmla="*/ 3 h 229"/>
              <a:gd name="T116" fmla="*/ 11 w 379"/>
              <a:gd name="T117" fmla="*/ 3 h 229"/>
              <a:gd name="T118" fmla="*/ 9 w 379"/>
              <a:gd name="T119" fmla="*/ 3 h 2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79"/>
              <a:gd name="T181" fmla="*/ 0 h 229"/>
              <a:gd name="T182" fmla="*/ 379 w 379"/>
              <a:gd name="T183" fmla="*/ 229 h 22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79" h="229">
                <a:moveTo>
                  <a:pt x="69" y="24"/>
                </a:moveTo>
                <a:lnTo>
                  <a:pt x="69" y="64"/>
                </a:lnTo>
                <a:lnTo>
                  <a:pt x="10" y="82"/>
                </a:lnTo>
                <a:lnTo>
                  <a:pt x="0" y="118"/>
                </a:lnTo>
                <a:lnTo>
                  <a:pt x="10" y="153"/>
                </a:lnTo>
                <a:lnTo>
                  <a:pt x="24" y="165"/>
                </a:lnTo>
                <a:lnTo>
                  <a:pt x="45" y="159"/>
                </a:lnTo>
                <a:lnTo>
                  <a:pt x="76" y="153"/>
                </a:lnTo>
                <a:lnTo>
                  <a:pt x="97" y="194"/>
                </a:lnTo>
                <a:lnTo>
                  <a:pt x="112" y="189"/>
                </a:lnTo>
                <a:lnTo>
                  <a:pt x="150" y="218"/>
                </a:lnTo>
                <a:lnTo>
                  <a:pt x="164" y="229"/>
                </a:lnTo>
                <a:lnTo>
                  <a:pt x="183" y="224"/>
                </a:lnTo>
                <a:lnTo>
                  <a:pt x="199" y="218"/>
                </a:lnTo>
                <a:lnTo>
                  <a:pt x="214" y="217"/>
                </a:lnTo>
                <a:lnTo>
                  <a:pt x="221" y="211"/>
                </a:lnTo>
                <a:lnTo>
                  <a:pt x="223" y="180"/>
                </a:lnTo>
                <a:lnTo>
                  <a:pt x="215" y="165"/>
                </a:lnTo>
                <a:lnTo>
                  <a:pt x="215" y="153"/>
                </a:lnTo>
                <a:lnTo>
                  <a:pt x="226" y="144"/>
                </a:lnTo>
                <a:lnTo>
                  <a:pt x="249" y="132"/>
                </a:lnTo>
                <a:lnTo>
                  <a:pt x="264" y="130"/>
                </a:lnTo>
                <a:lnTo>
                  <a:pt x="277" y="142"/>
                </a:lnTo>
                <a:lnTo>
                  <a:pt x="292" y="130"/>
                </a:lnTo>
                <a:lnTo>
                  <a:pt x="306" y="118"/>
                </a:lnTo>
                <a:lnTo>
                  <a:pt x="332" y="111"/>
                </a:lnTo>
                <a:lnTo>
                  <a:pt x="346" y="107"/>
                </a:lnTo>
                <a:lnTo>
                  <a:pt x="358" y="108"/>
                </a:lnTo>
                <a:lnTo>
                  <a:pt x="353" y="106"/>
                </a:lnTo>
                <a:lnTo>
                  <a:pt x="353" y="85"/>
                </a:lnTo>
                <a:lnTo>
                  <a:pt x="361" y="71"/>
                </a:lnTo>
                <a:lnTo>
                  <a:pt x="374" y="61"/>
                </a:lnTo>
                <a:lnTo>
                  <a:pt x="379" y="58"/>
                </a:lnTo>
                <a:lnTo>
                  <a:pt x="377" y="48"/>
                </a:lnTo>
                <a:lnTo>
                  <a:pt x="365" y="42"/>
                </a:lnTo>
                <a:lnTo>
                  <a:pt x="350" y="35"/>
                </a:lnTo>
                <a:lnTo>
                  <a:pt x="334" y="33"/>
                </a:lnTo>
                <a:lnTo>
                  <a:pt x="316" y="33"/>
                </a:lnTo>
                <a:lnTo>
                  <a:pt x="306" y="33"/>
                </a:lnTo>
                <a:lnTo>
                  <a:pt x="304" y="27"/>
                </a:lnTo>
                <a:lnTo>
                  <a:pt x="304" y="19"/>
                </a:lnTo>
                <a:lnTo>
                  <a:pt x="313" y="14"/>
                </a:lnTo>
                <a:lnTo>
                  <a:pt x="322" y="14"/>
                </a:lnTo>
                <a:lnTo>
                  <a:pt x="322" y="6"/>
                </a:lnTo>
                <a:lnTo>
                  <a:pt x="311" y="0"/>
                </a:lnTo>
                <a:lnTo>
                  <a:pt x="285" y="3"/>
                </a:lnTo>
                <a:lnTo>
                  <a:pt x="260" y="9"/>
                </a:lnTo>
                <a:lnTo>
                  <a:pt x="244" y="9"/>
                </a:lnTo>
                <a:lnTo>
                  <a:pt x="223" y="9"/>
                </a:lnTo>
                <a:lnTo>
                  <a:pt x="215" y="3"/>
                </a:lnTo>
                <a:lnTo>
                  <a:pt x="205" y="6"/>
                </a:lnTo>
                <a:lnTo>
                  <a:pt x="194" y="14"/>
                </a:lnTo>
                <a:lnTo>
                  <a:pt x="178" y="19"/>
                </a:lnTo>
                <a:lnTo>
                  <a:pt x="157" y="14"/>
                </a:lnTo>
                <a:lnTo>
                  <a:pt x="147" y="21"/>
                </a:lnTo>
                <a:lnTo>
                  <a:pt x="132" y="33"/>
                </a:lnTo>
                <a:lnTo>
                  <a:pt x="126" y="33"/>
                </a:lnTo>
                <a:lnTo>
                  <a:pt x="107" y="27"/>
                </a:lnTo>
                <a:lnTo>
                  <a:pt x="88" y="27"/>
                </a:lnTo>
                <a:lnTo>
                  <a:pt x="69" y="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25" name="Freeform 201">
            <a:extLst>
              <a:ext uri="{FF2B5EF4-FFF2-40B4-BE49-F238E27FC236}">
                <a16:creationId xmlns:a16="http://schemas.microsoft.com/office/drawing/2014/main" id="{077B80C7-8762-4B78-B261-4A8BF6204E5E}"/>
              </a:ext>
            </a:extLst>
          </p:cNvPr>
          <p:cNvSpPr>
            <a:spLocks/>
          </p:cNvSpPr>
          <p:nvPr/>
        </p:nvSpPr>
        <p:spPr bwMode="auto">
          <a:xfrm>
            <a:off x="2007371" y="1200466"/>
            <a:ext cx="671987" cy="691291"/>
          </a:xfrm>
          <a:custGeom>
            <a:avLst/>
            <a:gdLst>
              <a:gd name="T0" fmla="*/ 69 w 578"/>
              <a:gd name="T1" fmla="*/ 11 h 613"/>
              <a:gd name="T2" fmla="*/ 65 w 578"/>
              <a:gd name="T3" fmla="*/ 19 h 613"/>
              <a:gd name="T4" fmla="*/ 67 w 578"/>
              <a:gd name="T5" fmla="*/ 25 h 613"/>
              <a:gd name="T6" fmla="*/ 67 w 578"/>
              <a:gd name="T7" fmla="*/ 30 h 613"/>
              <a:gd name="T8" fmla="*/ 70 w 578"/>
              <a:gd name="T9" fmla="*/ 38 h 613"/>
              <a:gd name="T10" fmla="*/ 64 w 578"/>
              <a:gd name="T11" fmla="*/ 48 h 613"/>
              <a:gd name="T12" fmla="*/ 68 w 578"/>
              <a:gd name="T13" fmla="*/ 52 h 613"/>
              <a:gd name="T14" fmla="*/ 72 w 578"/>
              <a:gd name="T15" fmla="*/ 58 h 613"/>
              <a:gd name="T16" fmla="*/ 71 w 578"/>
              <a:gd name="T17" fmla="*/ 61 h 613"/>
              <a:gd name="T18" fmla="*/ 65 w 578"/>
              <a:gd name="T19" fmla="*/ 69 h 613"/>
              <a:gd name="T20" fmla="*/ 60 w 578"/>
              <a:gd name="T21" fmla="*/ 70 h 613"/>
              <a:gd name="T22" fmla="*/ 59 w 578"/>
              <a:gd name="T23" fmla="*/ 76 h 613"/>
              <a:gd name="T24" fmla="*/ 52 w 578"/>
              <a:gd name="T25" fmla="*/ 73 h 613"/>
              <a:gd name="T26" fmla="*/ 44 w 578"/>
              <a:gd name="T27" fmla="*/ 72 h 613"/>
              <a:gd name="T28" fmla="*/ 37 w 578"/>
              <a:gd name="T29" fmla="*/ 70 h 613"/>
              <a:gd name="T30" fmla="*/ 31 w 578"/>
              <a:gd name="T31" fmla="*/ 72 h 613"/>
              <a:gd name="T32" fmla="*/ 31 w 578"/>
              <a:gd name="T33" fmla="*/ 61 h 613"/>
              <a:gd name="T34" fmla="*/ 29 w 578"/>
              <a:gd name="T35" fmla="*/ 59 h 613"/>
              <a:gd name="T36" fmla="*/ 20 w 578"/>
              <a:gd name="T37" fmla="*/ 63 h 613"/>
              <a:gd name="T38" fmla="*/ 14 w 578"/>
              <a:gd name="T39" fmla="*/ 66 h 613"/>
              <a:gd name="T40" fmla="*/ 10 w 578"/>
              <a:gd name="T41" fmla="*/ 67 h 613"/>
              <a:gd name="T42" fmla="*/ 9 w 578"/>
              <a:gd name="T43" fmla="*/ 62 h 613"/>
              <a:gd name="T44" fmla="*/ 14 w 578"/>
              <a:gd name="T45" fmla="*/ 55 h 613"/>
              <a:gd name="T46" fmla="*/ 13 w 578"/>
              <a:gd name="T47" fmla="*/ 52 h 613"/>
              <a:gd name="T48" fmla="*/ 18 w 578"/>
              <a:gd name="T49" fmla="*/ 50 h 613"/>
              <a:gd name="T50" fmla="*/ 14 w 578"/>
              <a:gd name="T51" fmla="*/ 48 h 613"/>
              <a:gd name="T52" fmla="*/ 12 w 578"/>
              <a:gd name="T53" fmla="*/ 44 h 613"/>
              <a:gd name="T54" fmla="*/ 16 w 578"/>
              <a:gd name="T55" fmla="*/ 41 h 613"/>
              <a:gd name="T56" fmla="*/ 11 w 578"/>
              <a:gd name="T57" fmla="*/ 41 h 613"/>
              <a:gd name="T58" fmla="*/ 7 w 578"/>
              <a:gd name="T59" fmla="*/ 39 h 613"/>
              <a:gd name="T60" fmla="*/ 9 w 578"/>
              <a:gd name="T61" fmla="*/ 34 h 613"/>
              <a:gd name="T62" fmla="*/ 6 w 578"/>
              <a:gd name="T63" fmla="*/ 34 h 613"/>
              <a:gd name="T64" fmla="*/ 2 w 578"/>
              <a:gd name="T65" fmla="*/ 29 h 613"/>
              <a:gd name="T66" fmla="*/ 2 w 578"/>
              <a:gd name="T67" fmla="*/ 22 h 613"/>
              <a:gd name="T68" fmla="*/ 7 w 578"/>
              <a:gd name="T69" fmla="*/ 18 h 613"/>
              <a:gd name="T70" fmla="*/ 11 w 578"/>
              <a:gd name="T71" fmla="*/ 16 h 613"/>
              <a:gd name="T72" fmla="*/ 19 w 578"/>
              <a:gd name="T73" fmla="*/ 15 h 613"/>
              <a:gd name="T74" fmla="*/ 25 w 578"/>
              <a:gd name="T75" fmla="*/ 14 h 613"/>
              <a:gd name="T76" fmla="*/ 28 w 578"/>
              <a:gd name="T77" fmla="*/ 13 h 613"/>
              <a:gd name="T78" fmla="*/ 32 w 578"/>
              <a:gd name="T79" fmla="*/ 13 h 613"/>
              <a:gd name="T80" fmla="*/ 31 w 578"/>
              <a:gd name="T81" fmla="*/ 7 h 613"/>
              <a:gd name="T82" fmla="*/ 38 w 578"/>
              <a:gd name="T83" fmla="*/ 5 h 613"/>
              <a:gd name="T84" fmla="*/ 41 w 578"/>
              <a:gd name="T85" fmla="*/ 1 h 613"/>
              <a:gd name="T86" fmla="*/ 45 w 578"/>
              <a:gd name="T87" fmla="*/ 1 h 613"/>
              <a:gd name="T88" fmla="*/ 49 w 578"/>
              <a:gd name="T89" fmla="*/ 1 h 613"/>
              <a:gd name="T90" fmla="*/ 57 w 578"/>
              <a:gd name="T91" fmla="*/ 4 h 613"/>
              <a:gd name="T92" fmla="*/ 61 w 578"/>
              <a:gd name="T93" fmla="*/ 7 h 613"/>
              <a:gd name="T94" fmla="*/ 70 w 578"/>
              <a:gd name="T95" fmla="*/ 8 h 61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78"/>
              <a:gd name="T145" fmla="*/ 0 h 613"/>
              <a:gd name="T146" fmla="*/ 578 w 578"/>
              <a:gd name="T147" fmla="*/ 613 h 61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78" h="613">
                <a:moveTo>
                  <a:pt x="553" y="69"/>
                </a:moveTo>
                <a:lnTo>
                  <a:pt x="557" y="84"/>
                </a:lnTo>
                <a:lnTo>
                  <a:pt x="547" y="94"/>
                </a:lnTo>
                <a:lnTo>
                  <a:pt x="537" y="104"/>
                </a:lnTo>
                <a:lnTo>
                  <a:pt x="523" y="124"/>
                </a:lnTo>
                <a:lnTo>
                  <a:pt x="513" y="155"/>
                </a:lnTo>
                <a:lnTo>
                  <a:pt x="510" y="160"/>
                </a:lnTo>
                <a:lnTo>
                  <a:pt x="534" y="191"/>
                </a:lnTo>
                <a:lnTo>
                  <a:pt x="534" y="202"/>
                </a:lnTo>
                <a:lnTo>
                  <a:pt x="537" y="218"/>
                </a:lnTo>
                <a:lnTo>
                  <a:pt x="532" y="236"/>
                </a:lnTo>
                <a:lnTo>
                  <a:pt x="529" y="247"/>
                </a:lnTo>
                <a:lnTo>
                  <a:pt x="532" y="268"/>
                </a:lnTo>
                <a:lnTo>
                  <a:pt x="544" y="292"/>
                </a:lnTo>
                <a:lnTo>
                  <a:pt x="553" y="304"/>
                </a:lnTo>
                <a:lnTo>
                  <a:pt x="547" y="319"/>
                </a:lnTo>
                <a:lnTo>
                  <a:pt x="516" y="356"/>
                </a:lnTo>
                <a:lnTo>
                  <a:pt x="508" y="389"/>
                </a:lnTo>
                <a:lnTo>
                  <a:pt x="513" y="410"/>
                </a:lnTo>
                <a:lnTo>
                  <a:pt x="523" y="420"/>
                </a:lnTo>
                <a:lnTo>
                  <a:pt x="537" y="417"/>
                </a:lnTo>
                <a:lnTo>
                  <a:pt x="547" y="417"/>
                </a:lnTo>
                <a:lnTo>
                  <a:pt x="562" y="440"/>
                </a:lnTo>
                <a:lnTo>
                  <a:pt x="572" y="465"/>
                </a:lnTo>
                <a:lnTo>
                  <a:pt x="578" y="481"/>
                </a:lnTo>
                <a:lnTo>
                  <a:pt x="575" y="489"/>
                </a:lnTo>
                <a:lnTo>
                  <a:pt x="562" y="489"/>
                </a:lnTo>
                <a:lnTo>
                  <a:pt x="553" y="505"/>
                </a:lnTo>
                <a:lnTo>
                  <a:pt x="534" y="534"/>
                </a:lnTo>
                <a:lnTo>
                  <a:pt x="519" y="559"/>
                </a:lnTo>
                <a:lnTo>
                  <a:pt x="502" y="550"/>
                </a:lnTo>
                <a:lnTo>
                  <a:pt x="487" y="550"/>
                </a:lnTo>
                <a:lnTo>
                  <a:pt x="474" y="562"/>
                </a:lnTo>
                <a:lnTo>
                  <a:pt x="463" y="578"/>
                </a:lnTo>
                <a:lnTo>
                  <a:pt x="468" y="589"/>
                </a:lnTo>
                <a:lnTo>
                  <a:pt x="471" y="613"/>
                </a:lnTo>
                <a:lnTo>
                  <a:pt x="443" y="583"/>
                </a:lnTo>
                <a:lnTo>
                  <a:pt x="432" y="589"/>
                </a:lnTo>
                <a:lnTo>
                  <a:pt x="416" y="589"/>
                </a:lnTo>
                <a:lnTo>
                  <a:pt x="402" y="592"/>
                </a:lnTo>
                <a:lnTo>
                  <a:pt x="368" y="583"/>
                </a:lnTo>
                <a:lnTo>
                  <a:pt x="350" y="581"/>
                </a:lnTo>
                <a:lnTo>
                  <a:pt x="323" y="586"/>
                </a:lnTo>
                <a:lnTo>
                  <a:pt x="301" y="575"/>
                </a:lnTo>
                <a:lnTo>
                  <a:pt x="290" y="562"/>
                </a:lnTo>
                <a:lnTo>
                  <a:pt x="283" y="565"/>
                </a:lnTo>
                <a:lnTo>
                  <a:pt x="274" y="575"/>
                </a:lnTo>
                <a:lnTo>
                  <a:pt x="245" y="583"/>
                </a:lnTo>
                <a:lnTo>
                  <a:pt x="226" y="550"/>
                </a:lnTo>
                <a:lnTo>
                  <a:pt x="245" y="507"/>
                </a:lnTo>
                <a:lnTo>
                  <a:pt x="245" y="492"/>
                </a:lnTo>
                <a:lnTo>
                  <a:pt x="240" y="477"/>
                </a:lnTo>
                <a:lnTo>
                  <a:pt x="232" y="461"/>
                </a:lnTo>
                <a:lnTo>
                  <a:pt x="226" y="477"/>
                </a:lnTo>
                <a:lnTo>
                  <a:pt x="212" y="484"/>
                </a:lnTo>
                <a:lnTo>
                  <a:pt x="193" y="496"/>
                </a:lnTo>
                <a:lnTo>
                  <a:pt x="157" y="510"/>
                </a:lnTo>
                <a:lnTo>
                  <a:pt x="136" y="513"/>
                </a:lnTo>
                <a:lnTo>
                  <a:pt x="118" y="516"/>
                </a:lnTo>
                <a:lnTo>
                  <a:pt x="108" y="529"/>
                </a:lnTo>
                <a:lnTo>
                  <a:pt x="97" y="540"/>
                </a:lnTo>
                <a:lnTo>
                  <a:pt x="73" y="552"/>
                </a:lnTo>
                <a:lnTo>
                  <a:pt x="76" y="540"/>
                </a:lnTo>
                <a:lnTo>
                  <a:pt x="66" y="534"/>
                </a:lnTo>
                <a:lnTo>
                  <a:pt x="69" y="516"/>
                </a:lnTo>
                <a:lnTo>
                  <a:pt x="66" y="499"/>
                </a:lnTo>
                <a:lnTo>
                  <a:pt x="60" y="486"/>
                </a:lnTo>
                <a:lnTo>
                  <a:pt x="82" y="471"/>
                </a:lnTo>
                <a:lnTo>
                  <a:pt x="108" y="446"/>
                </a:lnTo>
                <a:lnTo>
                  <a:pt x="97" y="440"/>
                </a:lnTo>
                <a:lnTo>
                  <a:pt x="89" y="426"/>
                </a:lnTo>
                <a:lnTo>
                  <a:pt x="100" y="423"/>
                </a:lnTo>
                <a:lnTo>
                  <a:pt x="108" y="413"/>
                </a:lnTo>
                <a:lnTo>
                  <a:pt x="129" y="408"/>
                </a:lnTo>
                <a:lnTo>
                  <a:pt x="139" y="402"/>
                </a:lnTo>
                <a:lnTo>
                  <a:pt x="136" y="389"/>
                </a:lnTo>
                <a:lnTo>
                  <a:pt x="118" y="389"/>
                </a:lnTo>
                <a:lnTo>
                  <a:pt x="108" y="389"/>
                </a:lnTo>
                <a:lnTo>
                  <a:pt x="97" y="382"/>
                </a:lnTo>
                <a:lnTo>
                  <a:pt x="94" y="371"/>
                </a:lnTo>
                <a:lnTo>
                  <a:pt x="94" y="353"/>
                </a:lnTo>
                <a:lnTo>
                  <a:pt x="100" y="342"/>
                </a:lnTo>
                <a:lnTo>
                  <a:pt x="108" y="329"/>
                </a:lnTo>
                <a:lnTo>
                  <a:pt x="124" y="329"/>
                </a:lnTo>
                <a:lnTo>
                  <a:pt x="111" y="316"/>
                </a:lnTo>
                <a:lnTo>
                  <a:pt x="91" y="323"/>
                </a:lnTo>
                <a:lnTo>
                  <a:pt x="84" y="332"/>
                </a:lnTo>
                <a:lnTo>
                  <a:pt x="60" y="347"/>
                </a:lnTo>
                <a:lnTo>
                  <a:pt x="51" y="332"/>
                </a:lnTo>
                <a:lnTo>
                  <a:pt x="53" y="313"/>
                </a:lnTo>
                <a:lnTo>
                  <a:pt x="58" y="298"/>
                </a:lnTo>
                <a:lnTo>
                  <a:pt x="69" y="285"/>
                </a:lnTo>
                <a:lnTo>
                  <a:pt x="73" y="277"/>
                </a:lnTo>
                <a:lnTo>
                  <a:pt x="66" y="268"/>
                </a:lnTo>
                <a:lnTo>
                  <a:pt x="53" y="274"/>
                </a:lnTo>
                <a:lnTo>
                  <a:pt x="45" y="277"/>
                </a:lnTo>
                <a:lnTo>
                  <a:pt x="32" y="256"/>
                </a:lnTo>
                <a:lnTo>
                  <a:pt x="24" y="242"/>
                </a:lnTo>
                <a:lnTo>
                  <a:pt x="15" y="236"/>
                </a:lnTo>
                <a:lnTo>
                  <a:pt x="0" y="231"/>
                </a:lnTo>
                <a:lnTo>
                  <a:pt x="10" y="221"/>
                </a:lnTo>
                <a:lnTo>
                  <a:pt x="10" y="179"/>
                </a:lnTo>
                <a:lnTo>
                  <a:pt x="18" y="170"/>
                </a:lnTo>
                <a:lnTo>
                  <a:pt x="39" y="155"/>
                </a:lnTo>
                <a:lnTo>
                  <a:pt x="53" y="145"/>
                </a:lnTo>
                <a:lnTo>
                  <a:pt x="66" y="139"/>
                </a:lnTo>
                <a:lnTo>
                  <a:pt x="82" y="145"/>
                </a:lnTo>
                <a:lnTo>
                  <a:pt x="82" y="134"/>
                </a:lnTo>
                <a:lnTo>
                  <a:pt x="100" y="112"/>
                </a:lnTo>
                <a:lnTo>
                  <a:pt x="111" y="115"/>
                </a:lnTo>
                <a:lnTo>
                  <a:pt x="148" y="124"/>
                </a:lnTo>
                <a:lnTo>
                  <a:pt x="160" y="129"/>
                </a:lnTo>
                <a:lnTo>
                  <a:pt x="173" y="124"/>
                </a:lnTo>
                <a:lnTo>
                  <a:pt x="197" y="112"/>
                </a:lnTo>
                <a:lnTo>
                  <a:pt x="202" y="107"/>
                </a:lnTo>
                <a:lnTo>
                  <a:pt x="212" y="112"/>
                </a:lnTo>
                <a:lnTo>
                  <a:pt x="219" y="104"/>
                </a:lnTo>
                <a:lnTo>
                  <a:pt x="229" y="110"/>
                </a:lnTo>
                <a:lnTo>
                  <a:pt x="247" y="115"/>
                </a:lnTo>
                <a:lnTo>
                  <a:pt x="253" y="107"/>
                </a:lnTo>
                <a:lnTo>
                  <a:pt x="253" y="91"/>
                </a:lnTo>
                <a:lnTo>
                  <a:pt x="247" y="76"/>
                </a:lnTo>
                <a:lnTo>
                  <a:pt x="245" y="63"/>
                </a:lnTo>
                <a:lnTo>
                  <a:pt x="264" y="55"/>
                </a:lnTo>
                <a:lnTo>
                  <a:pt x="290" y="39"/>
                </a:lnTo>
                <a:lnTo>
                  <a:pt x="305" y="45"/>
                </a:lnTo>
                <a:lnTo>
                  <a:pt x="295" y="28"/>
                </a:lnTo>
                <a:lnTo>
                  <a:pt x="308" y="21"/>
                </a:lnTo>
                <a:lnTo>
                  <a:pt x="323" y="10"/>
                </a:lnTo>
                <a:lnTo>
                  <a:pt x="335" y="0"/>
                </a:lnTo>
                <a:lnTo>
                  <a:pt x="347" y="0"/>
                </a:lnTo>
                <a:lnTo>
                  <a:pt x="359" y="15"/>
                </a:lnTo>
                <a:lnTo>
                  <a:pt x="368" y="3"/>
                </a:lnTo>
                <a:lnTo>
                  <a:pt x="384" y="3"/>
                </a:lnTo>
                <a:lnTo>
                  <a:pt x="390" y="13"/>
                </a:lnTo>
                <a:lnTo>
                  <a:pt x="413" y="13"/>
                </a:lnTo>
                <a:lnTo>
                  <a:pt x="440" y="21"/>
                </a:lnTo>
                <a:lnTo>
                  <a:pt x="456" y="37"/>
                </a:lnTo>
                <a:lnTo>
                  <a:pt x="463" y="58"/>
                </a:lnTo>
                <a:lnTo>
                  <a:pt x="471" y="63"/>
                </a:lnTo>
                <a:lnTo>
                  <a:pt x="489" y="58"/>
                </a:lnTo>
                <a:lnTo>
                  <a:pt x="505" y="66"/>
                </a:lnTo>
                <a:lnTo>
                  <a:pt x="526" y="73"/>
                </a:lnTo>
                <a:lnTo>
                  <a:pt x="553" y="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26" name="Freeform 202">
            <a:extLst>
              <a:ext uri="{FF2B5EF4-FFF2-40B4-BE49-F238E27FC236}">
                <a16:creationId xmlns:a16="http://schemas.microsoft.com/office/drawing/2014/main" id="{49D1DC4A-9D94-465D-9BE3-EA93BA2EF86A}"/>
              </a:ext>
            </a:extLst>
          </p:cNvPr>
          <p:cNvSpPr>
            <a:spLocks/>
          </p:cNvSpPr>
          <p:nvPr/>
        </p:nvSpPr>
        <p:spPr bwMode="auto">
          <a:xfrm>
            <a:off x="2593324" y="1446708"/>
            <a:ext cx="1404428" cy="1088896"/>
          </a:xfrm>
          <a:custGeom>
            <a:avLst/>
            <a:gdLst>
              <a:gd name="T0" fmla="*/ 9 w 1206"/>
              <a:gd name="T1" fmla="*/ 34 h 964"/>
              <a:gd name="T2" fmla="*/ 4 w 1206"/>
              <a:gd name="T3" fmla="*/ 25 h 964"/>
              <a:gd name="T4" fmla="*/ 1 w 1206"/>
              <a:gd name="T5" fmla="*/ 17 h 964"/>
              <a:gd name="T6" fmla="*/ 9 w 1206"/>
              <a:gd name="T7" fmla="*/ 9 h 964"/>
              <a:gd name="T8" fmla="*/ 20 w 1206"/>
              <a:gd name="T9" fmla="*/ 5 h 964"/>
              <a:gd name="T10" fmla="*/ 28 w 1206"/>
              <a:gd name="T11" fmla="*/ 4 h 964"/>
              <a:gd name="T12" fmla="*/ 38 w 1206"/>
              <a:gd name="T13" fmla="*/ 7 h 964"/>
              <a:gd name="T14" fmla="*/ 52 w 1206"/>
              <a:gd name="T15" fmla="*/ 4 h 964"/>
              <a:gd name="T16" fmla="*/ 63 w 1206"/>
              <a:gd name="T17" fmla="*/ 0 h 964"/>
              <a:gd name="T18" fmla="*/ 69 w 1206"/>
              <a:gd name="T19" fmla="*/ 8 h 964"/>
              <a:gd name="T20" fmla="*/ 80 w 1206"/>
              <a:gd name="T21" fmla="*/ 11 h 964"/>
              <a:gd name="T22" fmla="*/ 91 w 1206"/>
              <a:gd name="T23" fmla="*/ 15 h 964"/>
              <a:gd name="T24" fmla="*/ 94 w 1206"/>
              <a:gd name="T25" fmla="*/ 9 h 964"/>
              <a:gd name="T26" fmla="*/ 97 w 1206"/>
              <a:gd name="T27" fmla="*/ 4 h 964"/>
              <a:gd name="T28" fmla="*/ 105 w 1206"/>
              <a:gd name="T29" fmla="*/ 2 h 964"/>
              <a:gd name="T30" fmla="*/ 113 w 1206"/>
              <a:gd name="T31" fmla="*/ 7 h 964"/>
              <a:gd name="T32" fmla="*/ 112 w 1206"/>
              <a:gd name="T33" fmla="*/ 13 h 964"/>
              <a:gd name="T34" fmla="*/ 114 w 1206"/>
              <a:gd name="T35" fmla="*/ 25 h 964"/>
              <a:gd name="T36" fmla="*/ 114 w 1206"/>
              <a:gd name="T37" fmla="*/ 34 h 964"/>
              <a:gd name="T38" fmla="*/ 116 w 1206"/>
              <a:gd name="T39" fmla="*/ 44 h 964"/>
              <a:gd name="T40" fmla="*/ 121 w 1206"/>
              <a:gd name="T41" fmla="*/ 46 h 964"/>
              <a:gd name="T42" fmla="*/ 124 w 1206"/>
              <a:gd name="T43" fmla="*/ 42 h 964"/>
              <a:gd name="T44" fmla="*/ 129 w 1206"/>
              <a:gd name="T45" fmla="*/ 47 h 964"/>
              <a:gd name="T46" fmla="*/ 142 w 1206"/>
              <a:gd name="T47" fmla="*/ 42 h 964"/>
              <a:gd name="T48" fmla="*/ 148 w 1206"/>
              <a:gd name="T49" fmla="*/ 49 h 964"/>
              <a:gd name="T50" fmla="*/ 150 w 1206"/>
              <a:gd name="T51" fmla="*/ 58 h 964"/>
              <a:gd name="T52" fmla="*/ 147 w 1206"/>
              <a:gd name="T53" fmla="*/ 70 h 964"/>
              <a:gd name="T54" fmla="*/ 140 w 1206"/>
              <a:gd name="T55" fmla="*/ 75 h 964"/>
              <a:gd name="T56" fmla="*/ 138 w 1206"/>
              <a:gd name="T57" fmla="*/ 84 h 964"/>
              <a:gd name="T58" fmla="*/ 132 w 1206"/>
              <a:gd name="T59" fmla="*/ 77 h 964"/>
              <a:gd name="T60" fmla="*/ 118 w 1206"/>
              <a:gd name="T61" fmla="*/ 72 h 964"/>
              <a:gd name="T62" fmla="*/ 112 w 1206"/>
              <a:gd name="T63" fmla="*/ 73 h 964"/>
              <a:gd name="T64" fmla="*/ 101 w 1206"/>
              <a:gd name="T65" fmla="*/ 80 h 964"/>
              <a:gd name="T66" fmla="*/ 87 w 1206"/>
              <a:gd name="T67" fmla="*/ 95 h 964"/>
              <a:gd name="T68" fmla="*/ 75 w 1206"/>
              <a:gd name="T69" fmla="*/ 104 h 964"/>
              <a:gd name="T70" fmla="*/ 72 w 1206"/>
              <a:gd name="T71" fmla="*/ 110 h 964"/>
              <a:gd name="T72" fmla="*/ 68 w 1206"/>
              <a:gd name="T73" fmla="*/ 118 h 964"/>
              <a:gd name="T74" fmla="*/ 60 w 1206"/>
              <a:gd name="T75" fmla="*/ 117 h 964"/>
              <a:gd name="T76" fmla="*/ 48 w 1206"/>
              <a:gd name="T77" fmla="*/ 119 h 964"/>
              <a:gd name="T78" fmla="*/ 38 w 1206"/>
              <a:gd name="T79" fmla="*/ 112 h 964"/>
              <a:gd name="T80" fmla="*/ 23 w 1206"/>
              <a:gd name="T81" fmla="*/ 106 h 964"/>
              <a:gd name="T82" fmla="*/ 10 w 1206"/>
              <a:gd name="T83" fmla="*/ 114 h 964"/>
              <a:gd name="T84" fmla="*/ 6 w 1206"/>
              <a:gd name="T85" fmla="*/ 107 h 964"/>
              <a:gd name="T86" fmla="*/ 7 w 1206"/>
              <a:gd name="T87" fmla="*/ 92 h 964"/>
              <a:gd name="T88" fmla="*/ 19 w 1206"/>
              <a:gd name="T89" fmla="*/ 69 h 964"/>
              <a:gd name="T90" fmla="*/ 26 w 1206"/>
              <a:gd name="T91" fmla="*/ 59 h 964"/>
              <a:gd name="T92" fmla="*/ 17 w 1206"/>
              <a:gd name="T93" fmla="*/ 55 h 964"/>
              <a:gd name="T94" fmla="*/ 12 w 1206"/>
              <a:gd name="T95" fmla="*/ 44 h 964"/>
              <a:gd name="T96" fmla="*/ 2 w 1206"/>
              <a:gd name="T97" fmla="*/ 43 h 96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206"/>
              <a:gd name="T148" fmla="*/ 0 h 964"/>
              <a:gd name="T149" fmla="*/ 1206 w 1206"/>
              <a:gd name="T150" fmla="*/ 964 h 96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206" h="964">
                <a:moveTo>
                  <a:pt x="11" y="344"/>
                </a:moveTo>
                <a:lnTo>
                  <a:pt x="29" y="311"/>
                </a:lnTo>
                <a:lnTo>
                  <a:pt x="53" y="268"/>
                </a:lnTo>
                <a:lnTo>
                  <a:pt x="66" y="271"/>
                </a:lnTo>
                <a:lnTo>
                  <a:pt x="69" y="260"/>
                </a:lnTo>
                <a:lnTo>
                  <a:pt x="53" y="214"/>
                </a:lnTo>
                <a:lnTo>
                  <a:pt x="35" y="197"/>
                </a:lnTo>
                <a:lnTo>
                  <a:pt x="32" y="199"/>
                </a:lnTo>
                <a:lnTo>
                  <a:pt x="20" y="202"/>
                </a:lnTo>
                <a:lnTo>
                  <a:pt x="5" y="187"/>
                </a:lnTo>
                <a:lnTo>
                  <a:pt x="0" y="166"/>
                </a:lnTo>
                <a:lnTo>
                  <a:pt x="8" y="132"/>
                </a:lnTo>
                <a:lnTo>
                  <a:pt x="39" y="102"/>
                </a:lnTo>
                <a:lnTo>
                  <a:pt x="45" y="83"/>
                </a:lnTo>
                <a:lnTo>
                  <a:pt x="39" y="67"/>
                </a:lnTo>
                <a:lnTo>
                  <a:pt x="66" y="65"/>
                </a:lnTo>
                <a:lnTo>
                  <a:pt x="105" y="67"/>
                </a:lnTo>
                <a:lnTo>
                  <a:pt x="124" y="67"/>
                </a:lnTo>
                <a:lnTo>
                  <a:pt x="139" y="62"/>
                </a:lnTo>
                <a:lnTo>
                  <a:pt x="160" y="39"/>
                </a:lnTo>
                <a:lnTo>
                  <a:pt x="163" y="32"/>
                </a:lnTo>
                <a:lnTo>
                  <a:pt x="174" y="35"/>
                </a:lnTo>
                <a:lnTo>
                  <a:pt x="190" y="48"/>
                </a:lnTo>
                <a:lnTo>
                  <a:pt x="223" y="27"/>
                </a:lnTo>
                <a:lnTo>
                  <a:pt x="250" y="39"/>
                </a:lnTo>
                <a:lnTo>
                  <a:pt x="267" y="53"/>
                </a:lnTo>
                <a:lnTo>
                  <a:pt x="285" y="59"/>
                </a:lnTo>
                <a:lnTo>
                  <a:pt x="304" y="50"/>
                </a:lnTo>
                <a:lnTo>
                  <a:pt x="332" y="29"/>
                </a:lnTo>
                <a:lnTo>
                  <a:pt x="380" y="45"/>
                </a:lnTo>
                <a:lnTo>
                  <a:pt x="392" y="39"/>
                </a:lnTo>
                <a:lnTo>
                  <a:pt x="416" y="29"/>
                </a:lnTo>
                <a:lnTo>
                  <a:pt x="437" y="35"/>
                </a:lnTo>
                <a:lnTo>
                  <a:pt x="462" y="27"/>
                </a:lnTo>
                <a:lnTo>
                  <a:pt x="481" y="13"/>
                </a:lnTo>
                <a:lnTo>
                  <a:pt x="498" y="0"/>
                </a:lnTo>
                <a:lnTo>
                  <a:pt x="522" y="13"/>
                </a:lnTo>
                <a:lnTo>
                  <a:pt x="531" y="32"/>
                </a:lnTo>
                <a:lnTo>
                  <a:pt x="537" y="53"/>
                </a:lnTo>
                <a:lnTo>
                  <a:pt x="550" y="62"/>
                </a:lnTo>
                <a:lnTo>
                  <a:pt x="571" y="56"/>
                </a:lnTo>
                <a:lnTo>
                  <a:pt x="600" y="48"/>
                </a:lnTo>
                <a:lnTo>
                  <a:pt x="623" y="93"/>
                </a:lnTo>
                <a:lnTo>
                  <a:pt x="638" y="83"/>
                </a:lnTo>
                <a:lnTo>
                  <a:pt x="668" y="108"/>
                </a:lnTo>
                <a:lnTo>
                  <a:pt x="689" y="126"/>
                </a:lnTo>
                <a:lnTo>
                  <a:pt x="702" y="124"/>
                </a:lnTo>
                <a:lnTo>
                  <a:pt x="720" y="118"/>
                </a:lnTo>
                <a:lnTo>
                  <a:pt x="737" y="114"/>
                </a:lnTo>
                <a:lnTo>
                  <a:pt x="747" y="108"/>
                </a:lnTo>
                <a:lnTo>
                  <a:pt x="749" y="74"/>
                </a:lnTo>
                <a:lnTo>
                  <a:pt x="744" y="67"/>
                </a:lnTo>
                <a:lnTo>
                  <a:pt x="737" y="56"/>
                </a:lnTo>
                <a:lnTo>
                  <a:pt x="740" y="48"/>
                </a:lnTo>
                <a:lnTo>
                  <a:pt x="752" y="39"/>
                </a:lnTo>
                <a:lnTo>
                  <a:pt x="770" y="32"/>
                </a:lnTo>
                <a:lnTo>
                  <a:pt x="789" y="27"/>
                </a:lnTo>
                <a:lnTo>
                  <a:pt x="803" y="39"/>
                </a:lnTo>
                <a:lnTo>
                  <a:pt x="818" y="27"/>
                </a:lnTo>
                <a:lnTo>
                  <a:pt x="832" y="15"/>
                </a:lnTo>
                <a:lnTo>
                  <a:pt x="860" y="10"/>
                </a:lnTo>
                <a:lnTo>
                  <a:pt x="882" y="0"/>
                </a:lnTo>
                <a:lnTo>
                  <a:pt x="905" y="32"/>
                </a:lnTo>
                <a:lnTo>
                  <a:pt x="900" y="56"/>
                </a:lnTo>
                <a:lnTo>
                  <a:pt x="924" y="80"/>
                </a:lnTo>
                <a:lnTo>
                  <a:pt x="924" y="93"/>
                </a:lnTo>
                <a:lnTo>
                  <a:pt x="908" y="98"/>
                </a:lnTo>
                <a:lnTo>
                  <a:pt x="894" y="102"/>
                </a:lnTo>
                <a:lnTo>
                  <a:pt x="897" y="129"/>
                </a:lnTo>
                <a:lnTo>
                  <a:pt x="924" y="138"/>
                </a:lnTo>
                <a:lnTo>
                  <a:pt x="934" y="169"/>
                </a:lnTo>
                <a:lnTo>
                  <a:pt x="911" y="197"/>
                </a:lnTo>
                <a:lnTo>
                  <a:pt x="924" y="222"/>
                </a:lnTo>
                <a:lnTo>
                  <a:pt x="929" y="250"/>
                </a:lnTo>
                <a:lnTo>
                  <a:pt x="921" y="260"/>
                </a:lnTo>
                <a:lnTo>
                  <a:pt x="908" y="268"/>
                </a:lnTo>
                <a:lnTo>
                  <a:pt x="905" y="284"/>
                </a:lnTo>
                <a:lnTo>
                  <a:pt x="921" y="308"/>
                </a:lnTo>
                <a:lnTo>
                  <a:pt x="927" y="323"/>
                </a:lnTo>
                <a:lnTo>
                  <a:pt x="927" y="347"/>
                </a:lnTo>
                <a:lnTo>
                  <a:pt x="927" y="368"/>
                </a:lnTo>
                <a:lnTo>
                  <a:pt x="934" y="377"/>
                </a:lnTo>
                <a:lnTo>
                  <a:pt x="939" y="377"/>
                </a:lnTo>
                <a:lnTo>
                  <a:pt x="960" y="368"/>
                </a:lnTo>
                <a:lnTo>
                  <a:pt x="960" y="344"/>
                </a:lnTo>
                <a:lnTo>
                  <a:pt x="970" y="336"/>
                </a:lnTo>
                <a:lnTo>
                  <a:pt x="976" y="326"/>
                </a:lnTo>
                <a:lnTo>
                  <a:pt x="987" y="336"/>
                </a:lnTo>
                <a:lnTo>
                  <a:pt x="990" y="363"/>
                </a:lnTo>
                <a:lnTo>
                  <a:pt x="993" y="377"/>
                </a:lnTo>
                <a:lnTo>
                  <a:pt x="1005" y="377"/>
                </a:lnTo>
                <a:lnTo>
                  <a:pt x="1024" y="371"/>
                </a:lnTo>
                <a:lnTo>
                  <a:pt x="1033" y="360"/>
                </a:lnTo>
                <a:lnTo>
                  <a:pt x="1043" y="344"/>
                </a:lnTo>
                <a:lnTo>
                  <a:pt x="1043" y="332"/>
                </a:lnTo>
                <a:lnTo>
                  <a:pt x="1133" y="332"/>
                </a:lnTo>
                <a:lnTo>
                  <a:pt x="1136" y="354"/>
                </a:lnTo>
                <a:lnTo>
                  <a:pt x="1139" y="374"/>
                </a:lnTo>
                <a:lnTo>
                  <a:pt x="1152" y="384"/>
                </a:lnTo>
                <a:lnTo>
                  <a:pt x="1181" y="386"/>
                </a:lnTo>
                <a:lnTo>
                  <a:pt x="1185" y="402"/>
                </a:lnTo>
                <a:lnTo>
                  <a:pt x="1206" y="415"/>
                </a:lnTo>
                <a:lnTo>
                  <a:pt x="1201" y="441"/>
                </a:lnTo>
                <a:lnTo>
                  <a:pt x="1197" y="462"/>
                </a:lnTo>
                <a:lnTo>
                  <a:pt x="1178" y="483"/>
                </a:lnTo>
                <a:lnTo>
                  <a:pt x="1157" y="496"/>
                </a:lnTo>
                <a:lnTo>
                  <a:pt x="1157" y="527"/>
                </a:lnTo>
                <a:lnTo>
                  <a:pt x="1170" y="555"/>
                </a:lnTo>
                <a:lnTo>
                  <a:pt x="1152" y="564"/>
                </a:lnTo>
                <a:lnTo>
                  <a:pt x="1145" y="542"/>
                </a:lnTo>
                <a:lnTo>
                  <a:pt x="1136" y="571"/>
                </a:lnTo>
                <a:lnTo>
                  <a:pt x="1115" y="594"/>
                </a:lnTo>
                <a:lnTo>
                  <a:pt x="1133" y="624"/>
                </a:lnTo>
                <a:lnTo>
                  <a:pt x="1147" y="649"/>
                </a:lnTo>
                <a:lnTo>
                  <a:pt x="1128" y="663"/>
                </a:lnTo>
                <a:lnTo>
                  <a:pt x="1100" y="668"/>
                </a:lnTo>
                <a:lnTo>
                  <a:pt x="1076" y="663"/>
                </a:lnTo>
                <a:lnTo>
                  <a:pt x="1049" y="682"/>
                </a:lnTo>
                <a:lnTo>
                  <a:pt x="1033" y="631"/>
                </a:lnTo>
                <a:lnTo>
                  <a:pt x="1055" y="609"/>
                </a:lnTo>
                <a:lnTo>
                  <a:pt x="1002" y="600"/>
                </a:lnTo>
                <a:lnTo>
                  <a:pt x="976" y="586"/>
                </a:lnTo>
                <a:lnTo>
                  <a:pt x="960" y="592"/>
                </a:lnTo>
                <a:lnTo>
                  <a:pt x="939" y="573"/>
                </a:lnTo>
                <a:lnTo>
                  <a:pt x="934" y="589"/>
                </a:lnTo>
                <a:lnTo>
                  <a:pt x="918" y="597"/>
                </a:lnTo>
                <a:lnTo>
                  <a:pt x="905" y="594"/>
                </a:lnTo>
                <a:lnTo>
                  <a:pt x="891" y="579"/>
                </a:lnTo>
                <a:lnTo>
                  <a:pt x="876" y="586"/>
                </a:lnTo>
                <a:lnTo>
                  <a:pt x="858" y="603"/>
                </a:lnTo>
                <a:lnTo>
                  <a:pt x="839" y="618"/>
                </a:lnTo>
                <a:lnTo>
                  <a:pt x="806" y="634"/>
                </a:lnTo>
                <a:lnTo>
                  <a:pt x="792" y="639"/>
                </a:lnTo>
                <a:lnTo>
                  <a:pt x="770" y="661"/>
                </a:lnTo>
                <a:lnTo>
                  <a:pt x="692" y="728"/>
                </a:lnTo>
                <a:lnTo>
                  <a:pt x="689" y="755"/>
                </a:lnTo>
                <a:lnTo>
                  <a:pt x="668" y="752"/>
                </a:lnTo>
                <a:lnTo>
                  <a:pt x="655" y="781"/>
                </a:lnTo>
                <a:lnTo>
                  <a:pt x="620" y="815"/>
                </a:lnTo>
                <a:lnTo>
                  <a:pt x="600" y="831"/>
                </a:lnTo>
                <a:lnTo>
                  <a:pt x="605" y="839"/>
                </a:lnTo>
                <a:lnTo>
                  <a:pt x="607" y="852"/>
                </a:lnTo>
                <a:lnTo>
                  <a:pt x="595" y="860"/>
                </a:lnTo>
                <a:lnTo>
                  <a:pt x="574" y="876"/>
                </a:lnTo>
                <a:lnTo>
                  <a:pt x="562" y="880"/>
                </a:lnTo>
                <a:lnTo>
                  <a:pt x="560" y="907"/>
                </a:lnTo>
                <a:lnTo>
                  <a:pt x="552" y="936"/>
                </a:lnTo>
                <a:lnTo>
                  <a:pt x="537" y="943"/>
                </a:lnTo>
                <a:lnTo>
                  <a:pt x="522" y="909"/>
                </a:lnTo>
                <a:lnTo>
                  <a:pt x="503" y="894"/>
                </a:lnTo>
                <a:lnTo>
                  <a:pt x="484" y="907"/>
                </a:lnTo>
                <a:lnTo>
                  <a:pt x="474" y="933"/>
                </a:lnTo>
                <a:lnTo>
                  <a:pt x="434" y="936"/>
                </a:lnTo>
                <a:lnTo>
                  <a:pt x="413" y="943"/>
                </a:lnTo>
                <a:lnTo>
                  <a:pt x="387" y="964"/>
                </a:lnTo>
                <a:lnTo>
                  <a:pt x="377" y="952"/>
                </a:lnTo>
                <a:lnTo>
                  <a:pt x="371" y="915"/>
                </a:lnTo>
                <a:lnTo>
                  <a:pt x="361" y="904"/>
                </a:lnTo>
                <a:lnTo>
                  <a:pt x="329" y="923"/>
                </a:lnTo>
                <a:lnTo>
                  <a:pt x="304" y="894"/>
                </a:lnTo>
                <a:lnTo>
                  <a:pt x="274" y="899"/>
                </a:lnTo>
                <a:lnTo>
                  <a:pt x="252" y="891"/>
                </a:lnTo>
                <a:lnTo>
                  <a:pt x="230" y="897"/>
                </a:lnTo>
                <a:lnTo>
                  <a:pt x="184" y="842"/>
                </a:lnTo>
                <a:lnTo>
                  <a:pt x="163" y="842"/>
                </a:lnTo>
                <a:lnTo>
                  <a:pt x="129" y="870"/>
                </a:lnTo>
                <a:lnTo>
                  <a:pt x="98" y="876"/>
                </a:lnTo>
                <a:lnTo>
                  <a:pt x="73" y="912"/>
                </a:lnTo>
                <a:lnTo>
                  <a:pt x="48" y="897"/>
                </a:lnTo>
                <a:lnTo>
                  <a:pt x="5" y="918"/>
                </a:lnTo>
                <a:lnTo>
                  <a:pt x="0" y="885"/>
                </a:lnTo>
                <a:lnTo>
                  <a:pt x="48" y="855"/>
                </a:lnTo>
                <a:lnTo>
                  <a:pt x="39" y="836"/>
                </a:lnTo>
                <a:lnTo>
                  <a:pt x="32" y="818"/>
                </a:lnTo>
                <a:lnTo>
                  <a:pt x="57" y="781"/>
                </a:lnTo>
                <a:lnTo>
                  <a:pt x="50" y="734"/>
                </a:lnTo>
                <a:lnTo>
                  <a:pt x="57" y="639"/>
                </a:lnTo>
                <a:lnTo>
                  <a:pt x="81" y="606"/>
                </a:lnTo>
                <a:lnTo>
                  <a:pt x="118" y="579"/>
                </a:lnTo>
                <a:lnTo>
                  <a:pt x="152" y="552"/>
                </a:lnTo>
                <a:lnTo>
                  <a:pt x="181" y="527"/>
                </a:lnTo>
                <a:lnTo>
                  <a:pt x="197" y="512"/>
                </a:lnTo>
                <a:lnTo>
                  <a:pt x="205" y="496"/>
                </a:lnTo>
                <a:lnTo>
                  <a:pt x="202" y="471"/>
                </a:lnTo>
                <a:lnTo>
                  <a:pt x="187" y="455"/>
                </a:lnTo>
                <a:lnTo>
                  <a:pt x="166" y="450"/>
                </a:lnTo>
                <a:lnTo>
                  <a:pt x="142" y="450"/>
                </a:lnTo>
                <a:lnTo>
                  <a:pt x="136" y="438"/>
                </a:lnTo>
                <a:lnTo>
                  <a:pt x="132" y="417"/>
                </a:lnTo>
                <a:lnTo>
                  <a:pt x="126" y="386"/>
                </a:lnTo>
                <a:lnTo>
                  <a:pt x="108" y="360"/>
                </a:lnTo>
                <a:lnTo>
                  <a:pt x="90" y="351"/>
                </a:lnTo>
                <a:lnTo>
                  <a:pt x="60" y="344"/>
                </a:lnTo>
                <a:lnTo>
                  <a:pt x="39" y="347"/>
                </a:lnTo>
                <a:lnTo>
                  <a:pt x="27" y="351"/>
                </a:lnTo>
                <a:lnTo>
                  <a:pt x="11" y="3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 sz="1350"/>
          </a:p>
        </p:txBody>
      </p:sp>
      <p:sp>
        <p:nvSpPr>
          <p:cNvPr id="127" name="13 Rectángulo">
            <a:extLst>
              <a:ext uri="{FF2B5EF4-FFF2-40B4-BE49-F238E27FC236}">
                <a16:creationId xmlns:a16="http://schemas.microsoft.com/office/drawing/2014/main" id="{79C6E06E-3AD9-40C4-A432-92BB8C40690A}"/>
              </a:ext>
            </a:extLst>
          </p:cNvPr>
          <p:cNvSpPr/>
          <p:nvPr/>
        </p:nvSpPr>
        <p:spPr bwMode="auto">
          <a:xfrm>
            <a:off x="3937607" y="3753444"/>
            <a:ext cx="1634312" cy="58850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hlink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1" lang="es-ES" sz="975">
              <a:latin typeface="Arial" charset="0"/>
            </a:endParaRPr>
          </a:p>
        </p:txBody>
      </p:sp>
      <p:grpSp>
        <p:nvGrpSpPr>
          <p:cNvPr id="128" name="69 Grupo">
            <a:extLst>
              <a:ext uri="{FF2B5EF4-FFF2-40B4-BE49-F238E27FC236}">
                <a16:creationId xmlns:a16="http://schemas.microsoft.com/office/drawing/2014/main" id="{010E4C2B-5EDA-44E8-8B6B-9C61EBD1003C}"/>
              </a:ext>
            </a:extLst>
          </p:cNvPr>
          <p:cNvGrpSpPr/>
          <p:nvPr/>
        </p:nvGrpSpPr>
        <p:grpSpPr>
          <a:xfrm>
            <a:off x="3960335" y="3761602"/>
            <a:ext cx="1492744" cy="515630"/>
            <a:chOff x="6010328" y="5276205"/>
            <a:chExt cx="2416436" cy="85031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9" name="Freeform 174">
              <a:extLst>
                <a:ext uri="{FF2B5EF4-FFF2-40B4-BE49-F238E27FC236}">
                  <a16:creationId xmlns:a16="http://schemas.microsoft.com/office/drawing/2014/main" id="{19DB241D-A41F-49E7-B224-ED7B5AE5F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700" y="5848864"/>
              <a:ext cx="234268" cy="238608"/>
            </a:xfrm>
            <a:custGeom>
              <a:avLst/>
              <a:gdLst>
                <a:gd name="T0" fmla="*/ 0 w 154"/>
                <a:gd name="T1" fmla="*/ 3 h 167"/>
                <a:gd name="T2" fmla="*/ 0 w 154"/>
                <a:gd name="T3" fmla="*/ 3 h 167"/>
                <a:gd name="T4" fmla="*/ 2 w 154"/>
                <a:gd name="T5" fmla="*/ 5 h 167"/>
                <a:gd name="T6" fmla="*/ 4 w 154"/>
                <a:gd name="T7" fmla="*/ 6 h 167"/>
                <a:gd name="T8" fmla="*/ 5 w 154"/>
                <a:gd name="T9" fmla="*/ 5 h 167"/>
                <a:gd name="T10" fmla="*/ 6 w 154"/>
                <a:gd name="T11" fmla="*/ 5 h 167"/>
                <a:gd name="T12" fmla="*/ 7 w 154"/>
                <a:gd name="T13" fmla="*/ 4 h 167"/>
                <a:gd name="T14" fmla="*/ 6 w 154"/>
                <a:gd name="T15" fmla="*/ 0 h 167"/>
                <a:gd name="T16" fmla="*/ 6 w 154"/>
                <a:gd name="T17" fmla="*/ 0 h 167"/>
                <a:gd name="T18" fmla="*/ 5 w 154"/>
                <a:gd name="T19" fmla="*/ 1 h 167"/>
                <a:gd name="T20" fmla="*/ 3 w 154"/>
                <a:gd name="T21" fmla="*/ 1 h 167"/>
                <a:gd name="T22" fmla="*/ 2 w 154"/>
                <a:gd name="T23" fmla="*/ 0 h 167"/>
                <a:gd name="T24" fmla="*/ 1 w 154"/>
                <a:gd name="T25" fmla="*/ 2 h 167"/>
                <a:gd name="T26" fmla="*/ 0 w 154"/>
                <a:gd name="T27" fmla="*/ 3 h 1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4"/>
                <a:gd name="T43" fmla="*/ 0 h 167"/>
                <a:gd name="T44" fmla="*/ 154 w 154"/>
                <a:gd name="T45" fmla="*/ 167 h 1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4" h="167">
                  <a:moveTo>
                    <a:pt x="0" y="72"/>
                  </a:moveTo>
                  <a:lnTo>
                    <a:pt x="5" y="94"/>
                  </a:lnTo>
                  <a:lnTo>
                    <a:pt x="44" y="151"/>
                  </a:lnTo>
                  <a:lnTo>
                    <a:pt x="88" y="167"/>
                  </a:lnTo>
                  <a:lnTo>
                    <a:pt x="105" y="151"/>
                  </a:lnTo>
                  <a:lnTo>
                    <a:pt x="137" y="145"/>
                  </a:lnTo>
                  <a:lnTo>
                    <a:pt x="154" y="120"/>
                  </a:lnTo>
                  <a:lnTo>
                    <a:pt x="145" y="0"/>
                  </a:lnTo>
                  <a:lnTo>
                    <a:pt x="132" y="0"/>
                  </a:lnTo>
                  <a:lnTo>
                    <a:pt x="122" y="16"/>
                  </a:lnTo>
                  <a:lnTo>
                    <a:pt x="75" y="16"/>
                  </a:lnTo>
                  <a:lnTo>
                    <a:pt x="53" y="4"/>
                  </a:lnTo>
                  <a:lnTo>
                    <a:pt x="35" y="47"/>
                  </a:lnTo>
                  <a:lnTo>
                    <a:pt x="0" y="7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36" name="Freeform 175">
              <a:extLst>
                <a:ext uri="{FF2B5EF4-FFF2-40B4-BE49-F238E27FC236}">
                  <a16:creationId xmlns:a16="http://schemas.microsoft.com/office/drawing/2014/main" id="{A8FFCFC4-56C6-43CA-97B5-483908C86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153" y="5540843"/>
              <a:ext cx="338388" cy="386110"/>
            </a:xfrm>
            <a:custGeom>
              <a:avLst/>
              <a:gdLst>
                <a:gd name="T0" fmla="*/ 0 w 224"/>
                <a:gd name="T1" fmla="*/ 9 h 270"/>
                <a:gd name="T2" fmla="*/ 0 w 224"/>
                <a:gd name="T3" fmla="*/ 9 h 270"/>
                <a:gd name="T4" fmla="*/ 2 w 224"/>
                <a:gd name="T5" fmla="*/ 9 h 270"/>
                <a:gd name="T6" fmla="*/ 2 w 224"/>
                <a:gd name="T7" fmla="*/ 10 h 270"/>
                <a:gd name="T8" fmla="*/ 3 w 224"/>
                <a:gd name="T9" fmla="*/ 9 h 270"/>
                <a:gd name="T10" fmla="*/ 4 w 224"/>
                <a:gd name="T11" fmla="*/ 8 h 270"/>
                <a:gd name="T12" fmla="*/ 7 w 224"/>
                <a:gd name="T13" fmla="*/ 8 h 270"/>
                <a:gd name="T14" fmla="*/ 8 w 224"/>
                <a:gd name="T15" fmla="*/ 7 h 270"/>
                <a:gd name="T16" fmla="*/ 9 w 224"/>
                <a:gd name="T17" fmla="*/ 6 h 270"/>
                <a:gd name="T18" fmla="*/ 9 w 224"/>
                <a:gd name="T19" fmla="*/ 2 h 270"/>
                <a:gd name="T20" fmla="*/ 9 w 224"/>
                <a:gd name="T21" fmla="*/ 0 h 270"/>
                <a:gd name="T22" fmla="*/ 9 w 224"/>
                <a:gd name="T23" fmla="*/ 0 h 270"/>
                <a:gd name="T24" fmla="*/ 8 w 224"/>
                <a:gd name="T25" fmla="*/ 0 h 270"/>
                <a:gd name="T26" fmla="*/ 7 w 224"/>
                <a:gd name="T27" fmla="*/ 1 h 270"/>
                <a:gd name="T28" fmla="*/ 4 w 224"/>
                <a:gd name="T29" fmla="*/ 6 h 270"/>
                <a:gd name="T30" fmla="*/ 4 w 224"/>
                <a:gd name="T31" fmla="*/ 7 h 270"/>
                <a:gd name="T32" fmla="*/ 3 w 224"/>
                <a:gd name="T33" fmla="*/ 8 h 270"/>
                <a:gd name="T34" fmla="*/ 2 w 224"/>
                <a:gd name="T35" fmla="*/ 9 h 270"/>
                <a:gd name="T36" fmla="*/ 1 w 224"/>
                <a:gd name="T37" fmla="*/ 9 h 270"/>
                <a:gd name="T38" fmla="*/ 0 w 224"/>
                <a:gd name="T39" fmla="*/ 9 h 2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"/>
                <a:gd name="T61" fmla="*/ 0 h 270"/>
                <a:gd name="T62" fmla="*/ 224 w 224"/>
                <a:gd name="T63" fmla="*/ 270 h 2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" h="270">
                  <a:moveTo>
                    <a:pt x="0" y="249"/>
                  </a:moveTo>
                  <a:lnTo>
                    <a:pt x="9" y="258"/>
                  </a:lnTo>
                  <a:lnTo>
                    <a:pt x="36" y="258"/>
                  </a:lnTo>
                  <a:lnTo>
                    <a:pt x="57" y="270"/>
                  </a:lnTo>
                  <a:lnTo>
                    <a:pt x="79" y="258"/>
                  </a:lnTo>
                  <a:lnTo>
                    <a:pt x="100" y="223"/>
                  </a:lnTo>
                  <a:lnTo>
                    <a:pt x="176" y="215"/>
                  </a:lnTo>
                  <a:lnTo>
                    <a:pt x="189" y="206"/>
                  </a:lnTo>
                  <a:lnTo>
                    <a:pt x="210" y="155"/>
                  </a:lnTo>
                  <a:lnTo>
                    <a:pt x="224" y="57"/>
                  </a:lnTo>
                  <a:lnTo>
                    <a:pt x="224" y="8"/>
                  </a:lnTo>
                  <a:lnTo>
                    <a:pt x="219" y="4"/>
                  </a:lnTo>
                  <a:lnTo>
                    <a:pt x="189" y="0"/>
                  </a:lnTo>
                  <a:lnTo>
                    <a:pt x="166" y="19"/>
                  </a:lnTo>
                  <a:lnTo>
                    <a:pt x="100" y="155"/>
                  </a:lnTo>
                  <a:lnTo>
                    <a:pt x="92" y="202"/>
                  </a:lnTo>
                  <a:lnTo>
                    <a:pt x="66" y="228"/>
                  </a:lnTo>
                  <a:lnTo>
                    <a:pt x="49" y="236"/>
                  </a:lnTo>
                  <a:lnTo>
                    <a:pt x="19" y="236"/>
                  </a:lnTo>
                  <a:lnTo>
                    <a:pt x="0" y="24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0" name="Freeform 176">
              <a:extLst>
                <a:ext uri="{FF2B5EF4-FFF2-40B4-BE49-F238E27FC236}">
                  <a16:creationId xmlns:a16="http://schemas.microsoft.com/office/drawing/2014/main" id="{482735B7-934E-4E3B-B5A8-4E87051E0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328" y="6035411"/>
              <a:ext cx="156179" cy="91105"/>
            </a:xfrm>
            <a:custGeom>
              <a:avLst/>
              <a:gdLst>
                <a:gd name="T0" fmla="*/ 0 w 101"/>
                <a:gd name="T1" fmla="*/ 1 h 65"/>
                <a:gd name="T2" fmla="*/ 1 w 101"/>
                <a:gd name="T3" fmla="*/ 1 h 65"/>
                <a:gd name="T4" fmla="*/ 1 w 101"/>
                <a:gd name="T5" fmla="*/ 1 h 65"/>
                <a:gd name="T6" fmla="*/ 2 w 101"/>
                <a:gd name="T7" fmla="*/ 1 h 65"/>
                <a:gd name="T8" fmla="*/ 4 w 101"/>
                <a:gd name="T9" fmla="*/ 0 h 65"/>
                <a:gd name="T10" fmla="*/ 5 w 101"/>
                <a:gd name="T11" fmla="*/ 0 h 65"/>
                <a:gd name="T12" fmla="*/ 3 w 101"/>
                <a:gd name="T13" fmla="*/ 2 h 65"/>
                <a:gd name="T14" fmla="*/ 2 w 101"/>
                <a:gd name="T15" fmla="*/ 2 h 65"/>
                <a:gd name="T16" fmla="*/ 1 w 101"/>
                <a:gd name="T17" fmla="*/ 2 h 65"/>
                <a:gd name="T18" fmla="*/ 0 w 101"/>
                <a:gd name="T19" fmla="*/ 1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1"/>
                <a:gd name="T31" fmla="*/ 0 h 65"/>
                <a:gd name="T32" fmla="*/ 101 w 101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1" h="65">
                  <a:moveTo>
                    <a:pt x="0" y="26"/>
                  </a:moveTo>
                  <a:lnTo>
                    <a:pt x="13" y="18"/>
                  </a:lnTo>
                  <a:lnTo>
                    <a:pt x="35" y="30"/>
                  </a:lnTo>
                  <a:lnTo>
                    <a:pt x="53" y="30"/>
                  </a:lnTo>
                  <a:lnTo>
                    <a:pt x="91" y="0"/>
                  </a:lnTo>
                  <a:lnTo>
                    <a:pt x="101" y="0"/>
                  </a:lnTo>
                  <a:lnTo>
                    <a:pt x="61" y="65"/>
                  </a:lnTo>
                  <a:lnTo>
                    <a:pt x="39" y="52"/>
                  </a:lnTo>
                  <a:lnTo>
                    <a:pt x="17" y="47"/>
                  </a:lnTo>
                  <a:lnTo>
                    <a:pt x="0" y="2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2" name="Freeform 177">
              <a:extLst>
                <a:ext uri="{FF2B5EF4-FFF2-40B4-BE49-F238E27FC236}">
                  <a16:creationId xmlns:a16="http://schemas.microsoft.com/office/drawing/2014/main" id="{BE1134FF-6FA3-4D59-9079-638F76A7B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771" y="5484445"/>
              <a:ext cx="138826" cy="208239"/>
            </a:xfrm>
            <a:custGeom>
              <a:avLst/>
              <a:gdLst>
                <a:gd name="T0" fmla="*/ 0 w 92"/>
                <a:gd name="T1" fmla="*/ 1 h 142"/>
                <a:gd name="T2" fmla="*/ 1 w 92"/>
                <a:gd name="T3" fmla="*/ 3 h 142"/>
                <a:gd name="T4" fmla="*/ 2 w 92"/>
                <a:gd name="T5" fmla="*/ 4 h 142"/>
                <a:gd name="T6" fmla="*/ 2 w 92"/>
                <a:gd name="T7" fmla="*/ 5 h 142"/>
                <a:gd name="T8" fmla="*/ 2 w 92"/>
                <a:gd name="T9" fmla="*/ 5 h 142"/>
                <a:gd name="T10" fmla="*/ 3 w 92"/>
                <a:gd name="T11" fmla="*/ 4 h 142"/>
                <a:gd name="T12" fmla="*/ 4 w 92"/>
                <a:gd name="T13" fmla="*/ 2 h 142"/>
                <a:gd name="T14" fmla="*/ 3 w 92"/>
                <a:gd name="T15" fmla="*/ 1 h 142"/>
                <a:gd name="T16" fmla="*/ 3 w 92"/>
                <a:gd name="T17" fmla="*/ 0 h 142"/>
                <a:gd name="T18" fmla="*/ 1 w 92"/>
                <a:gd name="T19" fmla="*/ 0 h 142"/>
                <a:gd name="T20" fmla="*/ 0 w 92"/>
                <a:gd name="T21" fmla="*/ 1 h 1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142"/>
                <a:gd name="T35" fmla="*/ 92 w 92"/>
                <a:gd name="T36" fmla="*/ 142 h 1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142">
                  <a:moveTo>
                    <a:pt x="0" y="31"/>
                  </a:moveTo>
                  <a:lnTo>
                    <a:pt x="21" y="82"/>
                  </a:lnTo>
                  <a:lnTo>
                    <a:pt x="40" y="103"/>
                  </a:lnTo>
                  <a:lnTo>
                    <a:pt x="47" y="133"/>
                  </a:lnTo>
                  <a:lnTo>
                    <a:pt x="56" y="142"/>
                  </a:lnTo>
                  <a:lnTo>
                    <a:pt x="75" y="115"/>
                  </a:lnTo>
                  <a:lnTo>
                    <a:pt x="92" y="61"/>
                  </a:lnTo>
                  <a:lnTo>
                    <a:pt x="87" y="26"/>
                  </a:lnTo>
                  <a:lnTo>
                    <a:pt x="75" y="13"/>
                  </a:lnTo>
                  <a:lnTo>
                    <a:pt x="35" y="0"/>
                  </a:lnTo>
                  <a:lnTo>
                    <a:pt x="0" y="3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7" name="Freeform 178">
              <a:extLst>
                <a:ext uri="{FF2B5EF4-FFF2-40B4-BE49-F238E27FC236}">
                  <a16:creationId xmlns:a16="http://schemas.microsoft.com/office/drawing/2014/main" id="{D178E2B6-6D90-4EA3-8F74-31AAF0635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1144" y="5818495"/>
              <a:ext cx="130149" cy="108458"/>
            </a:xfrm>
            <a:custGeom>
              <a:avLst/>
              <a:gdLst>
                <a:gd name="T0" fmla="*/ 0 w 84"/>
                <a:gd name="T1" fmla="*/ 1 h 76"/>
                <a:gd name="T2" fmla="*/ 0 w 84"/>
                <a:gd name="T3" fmla="*/ 2 h 76"/>
                <a:gd name="T4" fmla="*/ 1 w 84"/>
                <a:gd name="T5" fmla="*/ 3 h 76"/>
                <a:gd name="T6" fmla="*/ 2 w 84"/>
                <a:gd name="T7" fmla="*/ 3 h 76"/>
                <a:gd name="T8" fmla="*/ 4 w 84"/>
                <a:gd name="T9" fmla="*/ 2 h 76"/>
                <a:gd name="T10" fmla="*/ 4 w 84"/>
                <a:gd name="T11" fmla="*/ 2 h 76"/>
                <a:gd name="T12" fmla="*/ 2 w 84"/>
                <a:gd name="T13" fmla="*/ 0 h 76"/>
                <a:gd name="T14" fmla="*/ 1 w 84"/>
                <a:gd name="T15" fmla="*/ 0 h 76"/>
                <a:gd name="T16" fmla="*/ 0 w 84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76"/>
                <a:gd name="T29" fmla="*/ 84 w 84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76">
                  <a:moveTo>
                    <a:pt x="0" y="29"/>
                  </a:moveTo>
                  <a:lnTo>
                    <a:pt x="5" y="60"/>
                  </a:lnTo>
                  <a:lnTo>
                    <a:pt x="23" y="76"/>
                  </a:lnTo>
                  <a:lnTo>
                    <a:pt x="44" y="76"/>
                  </a:lnTo>
                  <a:lnTo>
                    <a:pt x="75" y="55"/>
                  </a:lnTo>
                  <a:lnTo>
                    <a:pt x="84" y="42"/>
                  </a:lnTo>
                  <a:lnTo>
                    <a:pt x="40" y="0"/>
                  </a:lnTo>
                  <a:lnTo>
                    <a:pt x="18" y="8"/>
                  </a:lnTo>
                  <a:lnTo>
                    <a:pt x="0" y="2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8" name="Freeform 179">
              <a:extLst>
                <a:ext uri="{FF2B5EF4-FFF2-40B4-BE49-F238E27FC236}">
                  <a16:creationId xmlns:a16="http://schemas.microsoft.com/office/drawing/2014/main" id="{36D9F4D0-1F60-43BF-A095-A2B6850C7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736" y="5636286"/>
              <a:ext cx="399124" cy="312359"/>
            </a:xfrm>
            <a:custGeom>
              <a:avLst/>
              <a:gdLst>
                <a:gd name="T0" fmla="*/ 0 w 262"/>
                <a:gd name="T1" fmla="*/ 3 h 219"/>
                <a:gd name="T2" fmla="*/ 0 w 262"/>
                <a:gd name="T3" fmla="*/ 3 h 219"/>
                <a:gd name="T4" fmla="*/ 1 w 262"/>
                <a:gd name="T5" fmla="*/ 3 h 219"/>
                <a:gd name="T6" fmla="*/ 4 w 262"/>
                <a:gd name="T7" fmla="*/ 2 h 219"/>
                <a:gd name="T8" fmla="*/ 6 w 262"/>
                <a:gd name="T9" fmla="*/ 2 h 219"/>
                <a:gd name="T10" fmla="*/ 6 w 262"/>
                <a:gd name="T11" fmla="*/ 2 h 219"/>
                <a:gd name="T12" fmla="*/ 7 w 262"/>
                <a:gd name="T13" fmla="*/ 1 h 219"/>
                <a:gd name="T14" fmla="*/ 8 w 262"/>
                <a:gd name="T15" fmla="*/ 0 h 219"/>
                <a:gd name="T16" fmla="*/ 11 w 262"/>
                <a:gd name="T17" fmla="*/ 0 h 219"/>
                <a:gd name="T18" fmla="*/ 11 w 262"/>
                <a:gd name="T19" fmla="*/ 0 h 219"/>
                <a:gd name="T20" fmla="*/ 11 w 262"/>
                <a:gd name="T21" fmla="*/ 1 h 219"/>
                <a:gd name="T22" fmla="*/ 10 w 262"/>
                <a:gd name="T23" fmla="*/ 1 h 219"/>
                <a:gd name="T24" fmla="*/ 8 w 262"/>
                <a:gd name="T25" fmla="*/ 2 h 219"/>
                <a:gd name="T26" fmla="*/ 8 w 262"/>
                <a:gd name="T27" fmla="*/ 4 h 219"/>
                <a:gd name="T28" fmla="*/ 6 w 262"/>
                <a:gd name="T29" fmla="*/ 7 h 219"/>
                <a:gd name="T30" fmla="*/ 3 w 262"/>
                <a:gd name="T31" fmla="*/ 8 h 219"/>
                <a:gd name="T32" fmla="*/ 2 w 262"/>
                <a:gd name="T33" fmla="*/ 6 h 219"/>
                <a:gd name="T34" fmla="*/ 1 w 262"/>
                <a:gd name="T35" fmla="*/ 6 h 219"/>
                <a:gd name="T36" fmla="*/ 1 w 262"/>
                <a:gd name="T37" fmla="*/ 4 h 219"/>
                <a:gd name="T38" fmla="*/ 0 w 262"/>
                <a:gd name="T39" fmla="*/ 3 h 2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2"/>
                <a:gd name="T61" fmla="*/ 0 h 219"/>
                <a:gd name="T62" fmla="*/ 262 w 262"/>
                <a:gd name="T63" fmla="*/ 219 h 2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2" h="219">
                  <a:moveTo>
                    <a:pt x="0" y="95"/>
                  </a:moveTo>
                  <a:lnTo>
                    <a:pt x="0" y="86"/>
                  </a:lnTo>
                  <a:lnTo>
                    <a:pt x="22" y="77"/>
                  </a:lnTo>
                  <a:lnTo>
                    <a:pt x="88" y="68"/>
                  </a:lnTo>
                  <a:lnTo>
                    <a:pt x="127" y="68"/>
                  </a:lnTo>
                  <a:lnTo>
                    <a:pt x="148" y="61"/>
                  </a:lnTo>
                  <a:lnTo>
                    <a:pt x="170" y="22"/>
                  </a:lnTo>
                  <a:lnTo>
                    <a:pt x="192" y="12"/>
                  </a:lnTo>
                  <a:lnTo>
                    <a:pt x="252" y="0"/>
                  </a:lnTo>
                  <a:lnTo>
                    <a:pt x="262" y="7"/>
                  </a:lnTo>
                  <a:lnTo>
                    <a:pt x="262" y="30"/>
                  </a:lnTo>
                  <a:lnTo>
                    <a:pt x="235" y="39"/>
                  </a:lnTo>
                  <a:lnTo>
                    <a:pt x="196" y="68"/>
                  </a:lnTo>
                  <a:lnTo>
                    <a:pt x="183" y="116"/>
                  </a:lnTo>
                  <a:lnTo>
                    <a:pt x="135" y="206"/>
                  </a:lnTo>
                  <a:lnTo>
                    <a:pt x="69" y="219"/>
                  </a:lnTo>
                  <a:lnTo>
                    <a:pt x="56" y="180"/>
                  </a:lnTo>
                  <a:lnTo>
                    <a:pt x="34" y="158"/>
                  </a:lnTo>
                  <a:lnTo>
                    <a:pt x="22" y="121"/>
                  </a:lnTo>
                  <a:lnTo>
                    <a:pt x="0" y="9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9" name="Freeform 180">
              <a:extLst>
                <a:ext uri="{FF2B5EF4-FFF2-40B4-BE49-F238E27FC236}">
                  <a16:creationId xmlns:a16="http://schemas.microsoft.com/office/drawing/2014/main" id="{C018518B-6163-4C68-B7BE-8CDE632E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510" y="5276205"/>
              <a:ext cx="221254" cy="208239"/>
            </a:xfrm>
            <a:custGeom>
              <a:avLst/>
              <a:gdLst>
                <a:gd name="T0" fmla="*/ 0 w 145"/>
                <a:gd name="T1" fmla="*/ 5 h 145"/>
                <a:gd name="T2" fmla="*/ 0 w 145"/>
                <a:gd name="T3" fmla="*/ 5 h 145"/>
                <a:gd name="T4" fmla="*/ 1 w 145"/>
                <a:gd name="T5" fmla="*/ 5 h 145"/>
                <a:gd name="T6" fmla="*/ 2 w 145"/>
                <a:gd name="T7" fmla="*/ 5 h 145"/>
                <a:gd name="T8" fmla="*/ 5 w 145"/>
                <a:gd name="T9" fmla="*/ 4 h 145"/>
                <a:gd name="T10" fmla="*/ 6 w 145"/>
                <a:gd name="T11" fmla="*/ 3 h 145"/>
                <a:gd name="T12" fmla="*/ 6 w 145"/>
                <a:gd name="T13" fmla="*/ 1 h 145"/>
                <a:gd name="T14" fmla="*/ 6 w 145"/>
                <a:gd name="T15" fmla="*/ 0 h 145"/>
                <a:gd name="T16" fmla="*/ 6 w 145"/>
                <a:gd name="T17" fmla="*/ 0 h 145"/>
                <a:gd name="T18" fmla="*/ 6 w 145"/>
                <a:gd name="T19" fmla="*/ 0 h 145"/>
                <a:gd name="T20" fmla="*/ 5 w 145"/>
                <a:gd name="T21" fmla="*/ 1 h 145"/>
                <a:gd name="T22" fmla="*/ 5 w 145"/>
                <a:gd name="T23" fmla="*/ 1 h 145"/>
                <a:gd name="T24" fmla="*/ 2 w 145"/>
                <a:gd name="T25" fmla="*/ 2 h 145"/>
                <a:gd name="T26" fmla="*/ 1 w 145"/>
                <a:gd name="T27" fmla="*/ 2 h 145"/>
                <a:gd name="T28" fmla="*/ 0 w 145"/>
                <a:gd name="T29" fmla="*/ 4 h 145"/>
                <a:gd name="T30" fmla="*/ 0 w 145"/>
                <a:gd name="T31" fmla="*/ 5 h 1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5"/>
                <a:gd name="T49" fmla="*/ 0 h 145"/>
                <a:gd name="T50" fmla="*/ 145 w 145"/>
                <a:gd name="T51" fmla="*/ 145 h 1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5" h="145">
                  <a:moveTo>
                    <a:pt x="0" y="141"/>
                  </a:moveTo>
                  <a:lnTo>
                    <a:pt x="5" y="145"/>
                  </a:lnTo>
                  <a:lnTo>
                    <a:pt x="27" y="145"/>
                  </a:lnTo>
                  <a:lnTo>
                    <a:pt x="39" y="133"/>
                  </a:lnTo>
                  <a:lnTo>
                    <a:pt x="109" y="98"/>
                  </a:lnTo>
                  <a:lnTo>
                    <a:pt x="136" y="81"/>
                  </a:lnTo>
                  <a:lnTo>
                    <a:pt x="145" y="22"/>
                  </a:lnTo>
                  <a:lnTo>
                    <a:pt x="140" y="4"/>
                  </a:lnTo>
                  <a:lnTo>
                    <a:pt x="136" y="0"/>
                  </a:lnTo>
                  <a:lnTo>
                    <a:pt x="127" y="4"/>
                  </a:lnTo>
                  <a:lnTo>
                    <a:pt x="109" y="34"/>
                  </a:lnTo>
                  <a:lnTo>
                    <a:pt x="101" y="38"/>
                  </a:lnTo>
                  <a:lnTo>
                    <a:pt x="61" y="42"/>
                  </a:lnTo>
                  <a:lnTo>
                    <a:pt x="31" y="56"/>
                  </a:lnTo>
                  <a:lnTo>
                    <a:pt x="5" y="115"/>
                  </a:lnTo>
                  <a:lnTo>
                    <a:pt x="0" y="14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8902FF44-00A4-4A18-8BAB-DF2BE3102BF9}"/>
              </a:ext>
            </a:extLst>
          </p:cNvPr>
          <p:cNvGrpSpPr/>
          <p:nvPr/>
        </p:nvGrpSpPr>
        <p:grpSpPr>
          <a:xfrm>
            <a:off x="4728720" y="3789247"/>
            <a:ext cx="2047610" cy="659729"/>
            <a:chOff x="6314695" y="5023198"/>
            <a:chExt cx="2730147" cy="879639"/>
          </a:xfrm>
        </p:grpSpPr>
        <p:sp>
          <p:nvSpPr>
            <p:cNvPr id="36" name="Marcador de texto 74">
              <a:extLst>
                <a:ext uri="{FF2B5EF4-FFF2-40B4-BE49-F238E27FC236}">
                  <a16:creationId xmlns:a16="http://schemas.microsoft.com/office/drawing/2014/main" id="{4BF11F49-37DC-432C-AE2C-B961A205AAB6}"/>
                </a:ext>
              </a:extLst>
            </p:cNvPr>
            <p:cNvSpPr txBox="1">
              <a:spLocks/>
            </p:cNvSpPr>
            <p:nvPr/>
          </p:nvSpPr>
          <p:spPr>
            <a:xfrm>
              <a:off x="6902994" y="5188795"/>
              <a:ext cx="2141848" cy="71404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Sta. Cruz de Tenerife </a:t>
              </a: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Las Palmas de Gran Canaria</a:t>
              </a:r>
            </a:p>
            <a:p>
              <a:pPr algn="r"/>
              <a:endParaRPr lang="es-ES" sz="500" b="0" dirty="0">
                <a:solidFill>
                  <a:srgbClr val="7F7F7F"/>
                </a:solidFill>
              </a:endParaRPr>
            </a:p>
            <a:p>
              <a:pPr algn="r"/>
              <a:endParaRPr lang="es-ES" sz="500" b="0" dirty="0">
                <a:solidFill>
                  <a:srgbClr val="7F7F7F"/>
                </a:solidFill>
              </a:endParaRPr>
            </a:p>
            <a:p>
              <a:pPr algn="r"/>
              <a:endParaRPr lang="es-ES" sz="800" b="0" dirty="0">
                <a:solidFill>
                  <a:srgbClr val="7F7F7F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1F25E597-348B-4924-8594-9760438B2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8882" y="5257382"/>
              <a:ext cx="1229664" cy="15589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none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B7934C6A-92BC-4EF0-952C-19B48C332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4695" y="5023198"/>
              <a:ext cx="214187" cy="364400"/>
            </a:xfrm>
            <a:prstGeom prst="rect">
              <a:avLst/>
            </a:prstGeom>
          </p:spPr>
        </p:pic>
      </p:grpSp>
      <p:sp>
        <p:nvSpPr>
          <p:cNvPr id="41" name="Marcador de texto 74">
            <a:extLst>
              <a:ext uri="{FF2B5EF4-FFF2-40B4-BE49-F238E27FC236}">
                <a16:creationId xmlns:a16="http://schemas.microsoft.com/office/drawing/2014/main" id="{C78371F8-09B5-4BA5-829A-136AA981D463}"/>
              </a:ext>
            </a:extLst>
          </p:cNvPr>
          <p:cNvSpPr txBox="1">
            <a:spLocks/>
          </p:cNvSpPr>
          <p:nvPr/>
        </p:nvSpPr>
        <p:spPr>
          <a:xfrm>
            <a:off x="2573836" y="4100772"/>
            <a:ext cx="437087" cy="9417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s-ES" sz="600" b="0" dirty="0">
              <a:solidFill>
                <a:srgbClr val="7F7F7F"/>
              </a:solidFill>
              <a:cs typeface="Century Gothic"/>
            </a:endParaRPr>
          </a:p>
          <a:p>
            <a:pPr algn="r"/>
            <a:r>
              <a:rPr lang="es-ES" sz="600" b="0" dirty="0">
                <a:solidFill>
                  <a:srgbClr val="7F7F7F"/>
                </a:solidFill>
                <a:cs typeface="Century Gothic"/>
              </a:rPr>
              <a:t>Almería 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  <a:cs typeface="Century Gothic"/>
              </a:rPr>
              <a:t>Córdoba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  <a:cs typeface="Century Gothic"/>
              </a:rPr>
              <a:t>Huelva 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  <a:cs typeface="Century Gothic"/>
              </a:rPr>
              <a:t>Málaga 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  <a:cs typeface="Century Gothic"/>
              </a:rPr>
              <a:t>Sevilla </a:t>
            </a:r>
          </a:p>
          <a:p>
            <a:pPr algn="r"/>
            <a:endParaRPr lang="es-ES" sz="800" b="0" dirty="0">
              <a:solidFill>
                <a:srgbClr val="7F7F7F"/>
              </a:solidFill>
              <a:cs typeface="Century Gothic"/>
            </a:endParaRPr>
          </a:p>
          <a:p>
            <a:pPr algn="r"/>
            <a:endParaRPr lang="es-ES" sz="800" b="0" dirty="0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2C723838-1ECA-4456-A698-7EFD995A337E}"/>
              </a:ext>
            </a:extLst>
          </p:cNvPr>
          <p:cNvCxnSpPr/>
          <p:nvPr/>
        </p:nvCxnSpPr>
        <p:spPr>
          <a:xfrm>
            <a:off x="2870387" y="3662599"/>
            <a:ext cx="0" cy="490322"/>
          </a:xfrm>
          <a:prstGeom prst="line">
            <a:avLst/>
          </a:prstGeom>
          <a:ln w="19050">
            <a:solidFill>
              <a:srgbClr val="009640"/>
            </a:solidFill>
            <a:prstDash val="sysDot"/>
            <a:round/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agen 42">
            <a:extLst>
              <a:ext uri="{FF2B5EF4-FFF2-40B4-BE49-F238E27FC236}">
                <a16:creationId xmlns:a16="http://schemas.microsoft.com/office/drawing/2014/main" id="{F1A07A7D-5D57-4698-8A44-69FA5CA08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210" y="3382416"/>
            <a:ext cx="132353" cy="25806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08B553DB-BA3F-41CD-B4BB-F1DC7804366E}"/>
              </a:ext>
            </a:extLst>
          </p:cNvPr>
          <p:cNvGrpSpPr/>
          <p:nvPr/>
        </p:nvGrpSpPr>
        <p:grpSpPr>
          <a:xfrm>
            <a:off x="1360909" y="2707418"/>
            <a:ext cx="1461520" cy="354778"/>
            <a:chOff x="1360909" y="2707418"/>
            <a:chExt cx="1461520" cy="354778"/>
          </a:xfrm>
        </p:grpSpPr>
        <p:sp>
          <p:nvSpPr>
            <p:cNvPr id="44" name="Marcador de texto 74">
              <a:extLst>
                <a:ext uri="{FF2B5EF4-FFF2-40B4-BE49-F238E27FC236}">
                  <a16:creationId xmlns:a16="http://schemas.microsoft.com/office/drawing/2014/main" id="{39CD7CE6-314F-4625-A86C-DA59D315003E}"/>
                </a:ext>
              </a:extLst>
            </p:cNvPr>
            <p:cNvSpPr txBox="1">
              <a:spLocks/>
            </p:cNvSpPr>
            <p:nvPr/>
          </p:nvSpPr>
          <p:spPr>
            <a:xfrm>
              <a:off x="1360909" y="2748264"/>
              <a:ext cx="792000" cy="313932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BR" sz="600" b="0" dirty="0">
                  <a:solidFill>
                    <a:srgbClr val="7F7F7F"/>
                  </a:solidFill>
                </a:rPr>
                <a:t>Badajoz </a:t>
              </a:r>
            </a:p>
            <a:p>
              <a:pPr algn="r"/>
              <a:r>
                <a:rPr lang="pt-BR" sz="600" b="0" dirty="0">
                  <a:solidFill>
                    <a:srgbClr val="7F7F7F"/>
                  </a:solidFill>
                </a:rPr>
                <a:t>Cáceres</a:t>
              </a:r>
            </a:p>
            <a:p>
              <a:pPr algn="r"/>
              <a:r>
                <a:rPr lang="pt-BR" sz="600" b="0" dirty="0">
                  <a:solidFill>
                    <a:srgbClr val="7F7F7F"/>
                  </a:solidFill>
                  <a:latin typeface="Century Gothic"/>
                  <a:cs typeface="Century Gothic"/>
                </a:rPr>
                <a:t>Mérida</a:t>
              </a:r>
              <a:endParaRPr lang="es-ES" sz="600" b="0" dirty="0">
                <a:solidFill>
                  <a:srgbClr val="7F7F7F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435D27CE-A254-49A8-95FB-DF74774FF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8429" y="2707418"/>
              <a:ext cx="144000" cy="265262"/>
            </a:xfrm>
            <a:prstGeom prst="rect">
              <a:avLst/>
            </a:prstGeom>
          </p:spPr>
        </p:pic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C40A14BC-DD75-42DD-BEA6-424CFB4B4B0B}"/>
                </a:ext>
              </a:extLst>
            </p:cNvPr>
            <p:cNvCxnSpPr/>
            <p:nvPr/>
          </p:nvCxnSpPr>
          <p:spPr>
            <a:xfrm>
              <a:off x="2168122" y="2971883"/>
              <a:ext cx="612000" cy="0"/>
            </a:xfrm>
            <a:prstGeom prst="line">
              <a:avLst/>
            </a:prstGeom>
            <a:ln w="19050" cmpd="sng">
              <a:solidFill>
                <a:srgbClr val="009640"/>
              </a:solidFill>
              <a:prstDash val="sysDot"/>
              <a:round/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2084F147-22CB-4AEC-BDA9-F8BBE4427D35}"/>
              </a:ext>
            </a:extLst>
          </p:cNvPr>
          <p:cNvGrpSpPr/>
          <p:nvPr/>
        </p:nvGrpSpPr>
        <p:grpSpPr>
          <a:xfrm>
            <a:off x="5298188" y="2393309"/>
            <a:ext cx="2054401" cy="275039"/>
            <a:chOff x="6488715" y="3250434"/>
            <a:chExt cx="2739201" cy="366718"/>
          </a:xfrm>
        </p:grpSpPr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F171061E-7730-4DD2-BF9F-A096A8C4D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8715" y="3250434"/>
              <a:ext cx="192000" cy="353684"/>
            </a:xfrm>
            <a:prstGeom prst="rect">
              <a:avLst/>
            </a:prstGeom>
          </p:spPr>
        </p:pic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E28A143F-8EBD-4CCE-98D2-43C7979B3B11}"/>
                </a:ext>
              </a:extLst>
            </p:cNvPr>
            <p:cNvCxnSpPr>
              <a:cxnSpLocks/>
            </p:cNvCxnSpPr>
            <p:nvPr/>
          </p:nvCxnSpPr>
          <p:spPr>
            <a:xfrm>
              <a:off x="6754366" y="3422043"/>
              <a:ext cx="634281" cy="3064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none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Marcador de texto 74">
              <a:extLst>
                <a:ext uri="{FF2B5EF4-FFF2-40B4-BE49-F238E27FC236}">
                  <a16:creationId xmlns:a16="http://schemas.microsoft.com/office/drawing/2014/main" id="{591762D6-D841-40C1-B4B6-1AB65810071B}"/>
                </a:ext>
              </a:extLst>
            </p:cNvPr>
            <p:cNvSpPr txBox="1">
              <a:spLocks/>
            </p:cNvSpPr>
            <p:nvPr/>
          </p:nvSpPr>
          <p:spPr>
            <a:xfrm>
              <a:off x="7487972" y="3370931"/>
              <a:ext cx="1739944" cy="24622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ES" sz="600" b="0" dirty="0">
                  <a:solidFill>
                    <a:srgbClr val="7F7F7F"/>
                  </a:solidFill>
                  <a:cs typeface="Century Gothic"/>
                </a:rPr>
                <a:t>Palma de Mallorca</a:t>
              </a:r>
            </a:p>
            <a:p>
              <a:pPr algn="l"/>
              <a:endParaRPr lang="es-ES" sz="500" b="0" dirty="0">
                <a:solidFill>
                  <a:srgbClr val="7F7F7F"/>
                </a:solidFill>
                <a:cs typeface="Century Gothic"/>
              </a:endParaRPr>
            </a:p>
          </p:txBody>
        </p:sp>
      </p:grpSp>
      <p:grpSp>
        <p:nvGrpSpPr>
          <p:cNvPr id="54" name="Agrupar 133">
            <a:extLst>
              <a:ext uri="{FF2B5EF4-FFF2-40B4-BE49-F238E27FC236}">
                <a16:creationId xmlns:a16="http://schemas.microsoft.com/office/drawing/2014/main" id="{BB08D306-BAA6-4F02-A471-ACABB2EF2C87}"/>
              </a:ext>
            </a:extLst>
          </p:cNvPr>
          <p:cNvGrpSpPr/>
          <p:nvPr/>
        </p:nvGrpSpPr>
        <p:grpSpPr>
          <a:xfrm>
            <a:off x="4890473" y="1691113"/>
            <a:ext cx="1951230" cy="548155"/>
            <a:chOff x="5671212" y="1944000"/>
            <a:chExt cx="1951230" cy="548154"/>
          </a:xfrm>
        </p:grpSpPr>
        <p:sp>
          <p:nvSpPr>
            <p:cNvPr id="57" name="Marcador de texto 74">
              <a:extLst>
                <a:ext uri="{FF2B5EF4-FFF2-40B4-BE49-F238E27FC236}">
                  <a16:creationId xmlns:a16="http://schemas.microsoft.com/office/drawing/2014/main" id="{7B8B533C-B205-4781-9030-BD2FD4FBA96D}"/>
                </a:ext>
              </a:extLst>
            </p:cNvPr>
            <p:cNvSpPr txBox="1">
              <a:spLocks/>
            </p:cNvSpPr>
            <p:nvPr/>
          </p:nvSpPr>
          <p:spPr>
            <a:xfrm>
              <a:off x="6352658" y="2067423"/>
              <a:ext cx="1269784" cy="42473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ES" sz="600" b="0" dirty="0">
                  <a:solidFill>
                    <a:srgbClr val="7F7F7F"/>
                  </a:solidFill>
                  <a:latin typeface="Century Gothic"/>
                </a:rPr>
                <a:t>Barcelona </a:t>
              </a:r>
            </a:p>
            <a:p>
              <a:pPr algn="l"/>
              <a:r>
                <a:rPr lang="es-ES" sz="600" b="0" dirty="0">
                  <a:solidFill>
                    <a:srgbClr val="7F7F7F"/>
                  </a:solidFill>
                  <a:latin typeface="Century Gothic"/>
                </a:rPr>
                <a:t>Girona </a:t>
              </a:r>
            </a:p>
            <a:p>
              <a:pPr algn="l"/>
              <a:r>
                <a:rPr lang="es-ES" sz="600" b="0" dirty="0">
                  <a:solidFill>
                    <a:srgbClr val="7F7F7F"/>
                  </a:solidFill>
                  <a:latin typeface="Century Gothic"/>
                </a:rPr>
                <a:t>Lleida </a:t>
              </a:r>
            </a:p>
            <a:p>
              <a:pPr algn="l"/>
              <a:r>
                <a:rPr lang="es-ES" sz="600" b="0" dirty="0">
                  <a:solidFill>
                    <a:srgbClr val="7F7F7F"/>
                  </a:solidFill>
                  <a:latin typeface="Century Gothic"/>
                </a:rPr>
                <a:t>Tarragona </a:t>
              </a:r>
            </a:p>
          </p:txBody>
        </p:sp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79DD6D9A-00B0-4893-9009-FB0F2FFAB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1212" y="1944000"/>
              <a:ext cx="144000" cy="265262"/>
            </a:xfrm>
            <a:prstGeom prst="rect">
              <a:avLst/>
            </a:prstGeom>
          </p:spPr>
        </p:pic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A671E0B7-8F88-4D04-9998-CA72801B4DC1}"/>
                </a:ext>
              </a:extLst>
            </p:cNvPr>
            <p:cNvCxnSpPr>
              <a:cxnSpLocks/>
            </p:cNvCxnSpPr>
            <p:nvPr/>
          </p:nvCxnSpPr>
          <p:spPr>
            <a:xfrm>
              <a:off x="5739235" y="2209262"/>
              <a:ext cx="538930" cy="0"/>
            </a:xfrm>
            <a:prstGeom prst="line">
              <a:avLst/>
            </a:prstGeom>
            <a:ln w="19050" cmpd="sng">
              <a:solidFill>
                <a:srgbClr val="009640"/>
              </a:solidFill>
              <a:prstDash val="sysDot"/>
              <a:round/>
              <a:headEnd type="none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Agrupar 137">
            <a:extLst>
              <a:ext uri="{FF2B5EF4-FFF2-40B4-BE49-F238E27FC236}">
                <a16:creationId xmlns:a16="http://schemas.microsoft.com/office/drawing/2014/main" id="{879E2750-0E53-4CA1-BE37-076F24DC223A}"/>
              </a:ext>
            </a:extLst>
          </p:cNvPr>
          <p:cNvGrpSpPr/>
          <p:nvPr/>
        </p:nvGrpSpPr>
        <p:grpSpPr>
          <a:xfrm>
            <a:off x="4503169" y="889945"/>
            <a:ext cx="904996" cy="997922"/>
            <a:chOff x="5083312" y="1489027"/>
            <a:chExt cx="904996" cy="997922"/>
          </a:xfrm>
        </p:grpSpPr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D2533B32-D3EE-4954-886C-3A2CDE6F3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312" y="2221687"/>
              <a:ext cx="144000" cy="265262"/>
            </a:xfrm>
            <a:prstGeom prst="rect">
              <a:avLst/>
            </a:prstGeom>
          </p:spPr>
        </p:pic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B98F2E2C-0CB8-452B-805B-74B3597CD724}"/>
                </a:ext>
              </a:extLst>
            </p:cNvPr>
            <p:cNvCxnSpPr>
              <a:cxnSpLocks/>
            </p:cNvCxnSpPr>
            <p:nvPr/>
          </p:nvCxnSpPr>
          <p:spPr>
            <a:xfrm>
              <a:off x="5138762" y="1600079"/>
              <a:ext cx="16240" cy="655628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Marcador de texto 74">
              <a:extLst>
                <a:ext uri="{FF2B5EF4-FFF2-40B4-BE49-F238E27FC236}">
                  <a16:creationId xmlns:a16="http://schemas.microsoft.com/office/drawing/2014/main" id="{A8EA7EF3-F014-42DF-BDA2-9BCB44266EE2}"/>
                </a:ext>
              </a:extLst>
            </p:cNvPr>
            <p:cNvSpPr txBox="1">
              <a:spLocks/>
            </p:cNvSpPr>
            <p:nvPr/>
          </p:nvSpPr>
          <p:spPr>
            <a:xfrm>
              <a:off x="5196308" y="1489027"/>
              <a:ext cx="792000" cy="20313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ES" sz="600" b="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Zaragoza</a:t>
              </a:r>
              <a:r>
                <a:rPr lang="es-ES" sz="500" b="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 </a:t>
              </a:r>
            </a:p>
            <a:p>
              <a:pPr algn="l"/>
              <a:r>
                <a:rPr lang="es-ES" sz="600" b="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Teruel</a:t>
              </a:r>
              <a:endParaRPr lang="es-ES" sz="500" b="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5" name="Agrupar 144">
            <a:extLst>
              <a:ext uri="{FF2B5EF4-FFF2-40B4-BE49-F238E27FC236}">
                <a16:creationId xmlns:a16="http://schemas.microsoft.com/office/drawing/2014/main" id="{6AE25018-D01C-44CF-AA8F-7D2192CB60DA}"/>
              </a:ext>
            </a:extLst>
          </p:cNvPr>
          <p:cNvGrpSpPr/>
          <p:nvPr/>
        </p:nvGrpSpPr>
        <p:grpSpPr>
          <a:xfrm>
            <a:off x="3845181" y="948302"/>
            <a:ext cx="926740" cy="506635"/>
            <a:chOff x="4680000" y="1450627"/>
            <a:chExt cx="926740" cy="506635"/>
          </a:xfrm>
        </p:grpSpPr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FE6A9B14-27DD-4C79-88BB-AD4316232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000" y="1692000"/>
              <a:ext cx="144000" cy="265262"/>
            </a:xfrm>
            <a:prstGeom prst="rect">
              <a:avLst/>
            </a:prstGeom>
          </p:spPr>
        </p:pic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F35BB519-A43C-40E4-8673-D8CDA6F34D6C}"/>
                </a:ext>
              </a:extLst>
            </p:cNvPr>
            <p:cNvCxnSpPr/>
            <p:nvPr/>
          </p:nvCxnSpPr>
          <p:spPr>
            <a:xfrm>
              <a:off x="4752000" y="1584000"/>
              <a:ext cx="0" cy="108000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Marcador de texto 74">
              <a:extLst>
                <a:ext uri="{FF2B5EF4-FFF2-40B4-BE49-F238E27FC236}">
                  <a16:creationId xmlns:a16="http://schemas.microsoft.com/office/drawing/2014/main" id="{45E572F8-BFAE-49D1-8386-7D67BB8A03B4}"/>
                </a:ext>
              </a:extLst>
            </p:cNvPr>
            <p:cNvSpPr txBox="1">
              <a:spLocks/>
            </p:cNvSpPr>
            <p:nvPr/>
          </p:nvSpPr>
          <p:spPr>
            <a:xfrm>
              <a:off x="4814740" y="1450627"/>
              <a:ext cx="792000" cy="20313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it-IT" sz="600" b="0" dirty="0">
                  <a:solidFill>
                    <a:srgbClr val="7F7F7F"/>
                  </a:solidFill>
                  <a:cs typeface="Century Gothic"/>
                </a:rPr>
                <a:t>Bilbao </a:t>
              </a:r>
            </a:p>
            <a:p>
              <a:pPr algn="l"/>
              <a:r>
                <a:rPr lang="it-IT" sz="600" b="0" dirty="0">
                  <a:solidFill>
                    <a:srgbClr val="7F7F7F"/>
                  </a:solidFill>
                  <a:cs typeface="Century Gothic"/>
                </a:rPr>
                <a:t>Donostia 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A9806C4B-AE96-4399-8809-E1BED747863D}"/>
              </a:ext>
            </a:extLst>
          </p:cNvPr>
          <p:cNvGrpSpPr/>
          <p:nvPr/>
        </p:nvGrpSpPr>
        <p:grpSpPr>
          <a:xfrm>
            <a:off x="2191672" y="713081"/>
            <a:ext cx="864000" cy="769262"/>
            <a:chOff x="2939522" y="907541"/>
            <a:chExt cx="1152000" cy="1025683"/>
          </a:xfrm>
        </p:grpSpPr>
        <p:sp>
          <p:nvSpPr>
            <p:cNvPr id="70" name="Marcador de texto 74">
              <a:extLst>
                <a:ext uri="{FF2B5EF4-FFF2-40B4-BE49-F238E27FC236}">
                  <a16:creationId xmlns:a16="http://schemas.microsoft.com/office/drawing/2014/main" id="{F424280A-202E-4BB0-9F4A-A0D1A8BFDB4E}"/>
                </a:ext>
              </a:extLst>
            </p:cNvPr>
            <p:cNvSpPr txBox="1">
              <a:spLocks/>
            </p:cNvSpPr>
            <p:nvPr/>
          </p:nvSpPr>
          <p:spPr>
            <a:xfrm>
              <a:off x="2939522" y="907541"/>
              <a:ext cx="960000" cy="270844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ES" sz="600" b="0" dirty="0">
                  <a:solidFill>
                    <a:srgbClr val="7F7F7F"/>
                  </a:solidFill>
                  <a:latin typeface="Century Gothic"/>
                  <a:cs typeface="Century Gothic"/>
                </a:rPr>
                <a:t>Gijón</a:t>
              </a: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  <a:latin typeface="Century Gothic"/>
                  <a:cs typeface="Century Gothic"/>
                </a:rPr>
                <a:t>Oviedo </a:t>
              </a:r>
              <a:endParaRPr lang="es-ES" sz="600" b="0" dirty="0">
                <a:solidFill>
                  <a:srgbClr val="7F7F7F"/>
                </a:solidFill>
                <a:cs typeface="Century Gothic"/>
              </a:endParaRPr>
            </a:p>
          </p:txBody>
        </p:sp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184D01A7-318B-4066-99E2-081BCCD5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9522" y="1579541"/>
              <a:ext cx="192000" cy="353683"/>
            </a:xfrm>
            <a:prstGeom prst="rect">
              <a:avLst/>
            </a:prstGeom>
          </p:spPr>
        </p:pic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2DD76D2E-382F-402C-B7C0-99146C1F6DAF}"/>
                </a:ext>
              </a:extLst>
            </p:cNvPr>
            <p:cNvCxnSpPr/>
            <p:nvPr/>
          </p:nvCxnSpPr>
          <p:spPr>
            <a:xfrm>
              <a:off x="3995522" y="1003541"/>
              <a:ext cx="0" cy="576000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Imagen 73">
            <a:extLst>
              <a:ext uri="{FF2B5EF4-FFF2-40B4-BE49-F238E27FC236}">
                <a16:creationId xmlns:a16="http://schemas.microsoft.com/office/drawing/2014/main" id="{5E025646-00DF-4976-997E-85D8504E81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992" y="1415108"/>
            <a:ext cx="144000" cy="265262"/>
          </a:xfrm>
          <a:prstGeom prst="rect">
            <a:avLst/>
          </a:prstGeom>
        </p:spPr>
      </p:pic>
      <p:sp>
        <p:nvSpPr>
          <p:cNvPr id="75" name="Marcador de texto 74">
            <a:extLst>
              <a:ext uri="{FF2B5EF4-FFF2-40B4-BE49-F238E27FC236}">
                <a16:creationId xmlns:a16="http://schemas.microsoft.com/office/drawing/2014/main" id="{E6251471-1FD3-43BC-A135-3D7DCF31B332}"/>
              </a:ext>
            </a:extLst>
          </p:cNvPr>
          <p:cNvSpPr txBox="1">
            <a:spLocks/>
          </p:cNvSpPr>
          <p:nvPr/>
        </p:nvSpPr>
        <p:spPr>
          <a:xfrm>
            <a:off x="1068867" y="733232"/>
            <a:ext cx="1274497" cy="5355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600" b="0" dirty="0">
                <a:solidFill>
                  <a:srgbClr val="7F7F7F"/>
                </a:solidFill>
              </a:rPr>
              <a:t>A Coruña 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</a:rPr>
              <a:t>Pontevedra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</a:rPr>
              <a:t>Ourense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</a:rPr>
              <a:t>Lugo</a:t>
            </a:r>
          </a:p>
          <a:p>
            <a:pPr algn="r"/>
            <a:r>
              <a:rPr lang="es-ES" sz="600" b="0" dirty="0">
                <a:solidFill>
                  <a:srgbClr val="7F7F7F"/>
                </a:solidFill>
              </a:rPr>
              <a:t>Vigo</a:t>
            </a:r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B93CFB35-02A9-4701-8C55-C311E538381E}"/>
              </a:ext>
            </a:extLst>
          </p:cNvPr>
          <p:cNvCxnSpPr/>
          <p:nvPr/>
        </p:nvCxnSpPr>
        <p:spPr>
          <a:xfrm>
            <a:off x="2419992" y="839108"/>
            <a:ext cx="0" cy="576000"/>
          </a:xfrm>
          <a:prstGeom prst="line">
            <a:avLst/>
          </a:prstGeom>
          <a:ln w="19050">
            <a:solidFill>
              <a:srgbClr val="009640"/>
            </a:solidFill>
            <a:prstDash val="sysDot"/>
            <a:round/>
            <a:headEnd type="oval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Imagen 80">
            <a:extLst>
              <a:ext uri="{FF2B5EF4-FFF2-40B4-BE49-F238E27FC236}">
                <a16:creationId xmlns:a16="http://schemas.microsoft.com/office/drawing/2014/main" id="{6F4B6C95-47DC-4733-A3BF-F56856365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740" y="1857646"/>
            <a:ext cx="144000" cy="265262"/>
          </a:xfrm>
          <a:prstGeom prst="rect">
            <a:avLst/>
          </a:prstGeom>
        </p:spPr>
      </p:pic>
      <p:sp>
        <p:nvSpPr>
          <p:cNvPr id="83" name="Marcador de texto 74">
            <a:extLst>
              <a:ext uri="{FF2B5EF4-FFF2-40B4-BE49-F238E27FC236}">
                <a16:creationId xmlns:a16="http://schemas.microsoft.com/office/drawing/2014/main" id="{C8B308BD-87E7-44B2-B651-1D7FAB977D42}"/>
              </a:ext>
            </a:extLst>
          </p:cNvPr>
          <p:cNvSpPr txBox="1">
            <a:spLocks/>
          </p:cNvSpPr>
          <p:nvPr/>
        </p:nvSpPr>
        <p:spPr>
          <a:xfrm>
            <a:off x="820318" y="1477603"/>
            <a:ext cx="792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it-IT" sz="600" b="0" dirty="0">
                <a:solidFill>
                  <a:srgbClr val="7F7F7F"/>
                </a:solidFill>
              </a:rPr>
              <a:t>León </a:t>
            </a:r>
          </a:p>
          <a:p>
            <a:pPr algn="r">
              <a:spcBef>
                <a:spcPts val="0"/>
              </a:spcBef>
            </a:pPr>
            <a:r>
              <a:rPr lang="it-IT" sz="600" b="0" dirty="0">
                <a:solidFill>
                  <a:srgbClr val="7F7F7F"/>
                </a:solidFill>
              </a:rPr>
              <a:t>Palencia</a:t>
            </a:r>
          </a:p>
          <a:p>
            <a:pPr algn="r">
              <a:spcBef>
                <a:spcPts val="0"/>
              </a:spcBef>
            </a:pPr>
            <a:r>
              <a:rPr lang="it-IT" sz="600" b="0" dirty="0">
                <a:solidFill>
                  <a:srgbClr val="7F7F7F"/>
                </a:solidFill>
              </a:rPr>
              <a:t>Salamanca </a:t>
            </a:r>
          </a:p>
          <a:p>
            <a:pPr algn="r">
              <a:spcBef>
                <a:spcPts val="0"/>
              </a:spcBef>
            </a:pPr>
            <a:r>
              <a:rPr lang="it-IT" sz="600" b="0" dirty="0">
                <a:solidFill>
                  <a:srgbClr val="7F7F7F"/>
                </a:solidFill>
              </a:rPr>
              <a:t>Segovia</a:t>
            </a:r>
          </a:p>
          <a:p>
            <a:pPr algn="r">
              <a:spcBef>
                <a:spcPts val="0"/>
              </a:spcBef>
            </a:pPr>
            <a:r>
              <a:rPr lang="it-IT" sz="600" b="0" dirty="0">
                <a:solidFill>
                  <a:srgbClr val="7F7F7F"/>
                </a:solidFill>
              </a:rPr>
              <a:t>Soria </a:t>
            </a:r>
          </a:p>
          <a:p>
            <a:pPr algn="r">
              <a:spcBef>
                <a:spcPts val="0"/>
              </a:spcBef>
            </a:pPr>
            <a:r>
              <a:rPr lang="it-IT" sz="600" b="0" dirty="0">
                <a:solidFill>
                  <a:srgbClr val="7F7F7F"/>
                </a:solidFill>
              </a:rPr>
              <a:t>Valladolid </a:t>
            </a:r>
            <a:endParaRPr lang="es-ES" sz="600" b="0" dirty="0">
              <a:solidFill>
                <a:srgbClr val="7F7F7F"/>
              </a:solidFill>
            </a:endParaRPr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A1A78EB7-EE49-45B6-B019-99D0047213CE}"/>
              </a:ext>
            </a:extLst>
          </p:cNvPr>
          <p:cNvCxnSpPr/>
          <p:nvPr/>
        </p:nvCxnSpPr>
        <p:spPr>
          <a:xfrm>
            <a:off x="1694740" y="1533646"/>
            <a:ext cx="0" cy="576000"/>
          </a:xfrm>
          <a:prstGeom prst="line">
            <a:avLst/>
          </a:prstGeom>
          <a:ln w="19050">
            <a:solidFill>
              <a:srgbClr val="009640"/>
            </a:solidFill>
            <a:prstDash val="sysDot"/>
            <a:round/>
            <a:headEnd type="oval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70D47876-7BE4-49AE-B9E7-AB9E64B9053A}"/>
              </a:ext>
            </a:extLst>
          </p:cNvPr>
          <p:cNvCxnSpPr/>
          <p:nvPr/>
        </p:nvCxnSpPr>
        <p:spPr>
          <a:xfrm>
            <a:off x="1694740" y="2109646"/>
            <a:ext cx="1440000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DCE80E2D-8B65-48F4-BC64-424C17142C68}"/>
              </a:ext>
            </a:extLst>
          </p:cNvPr>
          <p:cNvGrpSpPr/>
          <p:nvPr/>
        </p:nvGrpSpPr>
        <p:grpSpPr>
          <a:xfrm>
            <a:off x="-609892" y="1023367"/>
            <a:ext cx="4150367" cy="1438665"/>
            <a:chOff x="-813189" y="1364489"/>
            <a:chExt cx="5533822" cy="1918220"/>
          </a:xfrm>
        </p:grpSpPr>
        <p:sp>
          <p:nvSpPr>
            <p:cNvPr id="90" name="Marcador de texto 74">
              <a:extLst>
                <a:ext uri="{FF2B5EF4-FFF2-40B4-BE49-F238E27FC236}">
                  <a16:creationId xmlns:a16="http://schemas.microsoft.com/office/drawing/2014/main" id="{8E1BA632-DAF7-4BBD-800A-3B0C4A0F054B}"/>
                </a:ext>
              </a:extLst>
            </p:cNvPr>
            <p:cNvSpPr txBox="1">
              <a:spLocks/>
            </p:cNvSpPr>
            <p:nvPr/>
          </p:nvSpPr>
          <p:spPr>
            <a:xfrm>
              <a:off x="-813189" y="1364489"/>
              <a:ext cx="1536000" cy="115724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Madrid</a:t>
              </a: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Alcalá H.</a:t>
              </a: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Alcorcón</a:t>
              </a: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Móstoles</a:t>
              </a: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Getafe</a:t>
              </a: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San </a:t>
              </a:r>
              <a:r>
                <a:rPr lang="es-ES" sz="600" b="0" dirty="0" err="1">
                  <a:solidFill>
                    <a:srgbClr val="7F7F7F"/>
                  </a:solidFill>
                </a:rPr>
                <a:t>Sebastian</a:t>
              </a:r>
              <a:endParaRPr lang="es-ES" sz="600" b="0" dirty="0">
                <a:solidFill>
                  <a:srgbClr val="7F7F7F"/>
                </a:solidFill>
              </a:endParaRPr>
            </a:p>
            <a:p>
              <a:pPr algn="r"/>
              <a:r>
                <a:rPr lang="es-ES" sz="600" b="0" dirty="0">
                  <a:solidFill>
                    <a:srgbClr val="7F7F7F"/>
                  </a:solidFill>
                </a:rPr>
                <a:t>Fuenlabrada</a:t>
              </a:r>
            </a:p>
            <a:p>
              <a:pPr algn="r"/>
              <a:endParaRPr lang="es-ES" sz="600" b="0" dirty="0">
                <a:solidFill>
                  <a:srgbClr val="7F7F7F"/>
                </a:solidFill>
              </a:endParaRP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D14D3D1-8C91-4DB9-B636-8A0C8939935A}"/>
                </a:ext>
              </a:extLst>
            </p:cNvPr>
            <p:cNvGrpSpPr/>
            <p:nvPr/>
          </p:nvGrpSpPr>
          <p:grpSpPr>
            <a:xfrm>
              <a:off x="792676" y="2929026"/>
              <a:ext cx="3927957" cy="353683"/>
              <a:chOff x="792676" y="2929026"/>
              <a:chExt cx="3927957" cy="353683"/>
            </a:xfrm>
          </p:grpSpPr>
          <p:cxnSp>
            <p:nvCxnSpPr>
              <p:cNvPr id="92" name="Conector recto 91">
                <a:extLst>
                  <a:ext uri="{FF2B5EF4-FFF2-40B4-BE49-F238E27FC236}">
                    <a16:creationId xmlns:a16="http://schemas.microsoft.com/office/drawing/2014/main" id="{C63E9CC8-EE88-4FC2-B6BE-712C6545CAD2}"/>
                  </a:ext>
                </a:extLst>
              </p:cNvPr>
              <p:cNvCxnSpPr/>
              <p:nvPr/>
            </p:nvCxnSpPr>
            <p:spPr>
              <a:xfrm>
                <a:off x="792676" y="3253969"/>
                <a:ext cx="3792000" cy="0"/>
              </a:xfrm>
              <a:prstGeom prst="line">
                <a:avLst/>
              </a:prstGeom>
              <a:ln w="19050" cmpd="sng">
                <a:solidFill>
                  <a:srgbClr val="00964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" name="Imagen 92">
                <a:extLst>
                  <a:ext uri="{FF2B5EF4-FFF2-40B4-BE49-F238E27FC236}">
                    <a16:creationId xmlns:a16="http://schemas.microsoft.com/office/drawing/2014/main" id="{BE266E15-B75A-4CA8-82F5-D563598FA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8633" y="2929026"/>
                <a:ext cx="192000" cy="353683"/>
              </a:xfrm>
              <a:prstGeom prst="rect">
                <a:avLst/>
              </a:prstGeom>
            </p:spPr>
          </p:pic>
        </p:grpSp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9E80A762-712B-4003-8EF3-F2187F11D367}"/>
                </a:ext>
              </a:extLst>
            </p:cNvPr>
            <p:cNvCxnSpPr/>
            <p:nvPr/>
          </p:nvCxnSpPr>
          <p:spPr>
            <a:xfrm>
              <a:off x="792676" y="1454612"/>
              <a:ext cx="0" cy="1775999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Imagen 94">
            <a:extLst>
              <a:ext uri="{FF2B5EF4-FFF2-40B4-BE49-F238E27FC236}">
                <a16:creationId xmlns:a16="http://schemas.microsoft.com/office/drawing/2014/main" id="{61638B2B-E284-438E-B508-39355554C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327" y="2624453"/>
            <a:ext cx="144000" cy="265262"/>
          </a:xfrm>
          <a:prstGeom prst="rect">
            <a:avLst/>
          </a:prstGeom>
        </p:spPr>
      </p:pic>
      <p:sp>
        <p:nvSpPr>
          <p:cNvPr id="97" name="Marcador de texto 74">
            <a:extLst>
              <a:ext uri="{FF2B5EF4-FFF2-40B4-BE49-F238E27FC236}">
                <a16:creationId xmlns:a16="http://schemas.microsoft.com/office/drawing/2014/main" id="{0A345AB7-8893-4A05-935D-FA1EA585C85C}"/>
              </a:ext>
            </a:extLst>
          </p:cNvPr>
          <p:cNvSpPr txBox="1">
            <a:spLocks/>
          </p:cNvSpPr>
          <p:nvPr/>
        </p:nvSpPr>
        <p:spPr>
          <a:xfrm>
            <a:off x="3393520" y="3989515"/>
            <a:ext cx="1264741" cy="5724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00" b="0" dirty="0">
                <a:solidFill>
                  <a:srgbClr val="7F7F7F"/>
                </a:solidFill>
                <a:cs typeface="Century Gothic"/>
              </a:rPr>
              <a:t>Cuenca  </a:t>
            </a:r>
          </a:p>
          <a:p>
            <a:pPr algn="l"/>
            <a:r>
              <a:rPr lang="pt-BR" sz="600" b="0" dirty="0">
                <a:solidFill>
                  <a:srgbClr val="7F7F7F"/>
                </a:solidFill>
                <a:cs typeface="Century Gothic"/>
              </a:rPr>
              <a:t>Guadalajara</a:t>
            </a:r>
          </a:p>
          <a:p>
            <a:pPr algn="l"/>
            <a:r>
              <a:rPr lang="pt-BR" sz="600" b="0" dirty="0">
                <a:solidFill>
                  <a:srgbClr val="7F7F7F"/>
                </a:solidFill>
                <a:cs typeface="Century Gothic"/>
              </a:rPr>
              <a:t>Talavera de la R.</a:t>
            </a:r>
          </a:p>
          <a:p>
            <a:pPr algn="l"/>
            <a:r>
              <a:rPr lang="pt-BR" sz="600" b="0" dirty="0" err="1">
                <a:solidFill>
                  <a:srgbClr val="7F7F7F"/>
                </a:solidFill>
                <a:cs typeface="Century Gothic"/>
              </a:rPr>
              <a:t>Ciudad</a:t>
            </a:r>
            <a:r>
              <a:rPr lang="pt-BR" sz="600" b="0" dirty="0">
                <a:solidFill>
                  <a:srgbClr val="7F7F7F"/>
                </a:solidFill>
                <a:cs typeface="Century Gothic"/>
              </a:rPr>
              <a:t> Real</a:t>
            </a:r>
          </a:p>
          <a:p>
            <a:pPr algn="l"/>
            <a:endParaRPr lang="es-ES" sz="800" b="0" dirty="0">
              <a:solidFill>
                <a:srgbClr val="7F7F7F"/>
              </a:solidFill>
              <a:latin typeface="Century Gothic"/>
              <a:cs typeface="Century Gothic"/>
            </a:endParaRPr>
          </a:p>
        </p:txBody>
      </p: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630D9935-F414-47C1-A61E-2424C29605B8}"/>
              </a:ext>
            </a:extLst>
          </p:cNvPr>
          <p:cNvCxnSpPr>
            <a:cxnSpLocks/>
          </p:cNvCxnSpPr>
          <p:nvPr/>
        </p:nvCxnSpPr>
        <p:spPr>
          <a:xfrm>
            <a:off x="3523327" y="2902712"/>
            <a:ext cx="0" cy="1031945"/>
          </a:xfrm>
          <a:prstGeom prst="line">
            <a:avLst/>
          </a:prstGeom>
          <a:ln w="19050">
            <a:solidFill>
              <a:srgbClr val="009640"/>
            </a:solidFill>
            <a:prstDash val="sysDot"/>
            <a:round/>
            <a:headEnd type="none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1AEBD28D-1A7C-41FC-BEFB-7D4136464636}"/>
              </a:ext>
            </a:extLst>
          </p:cNvPr>
          <p:cNvGrpSpPr/>
          <p:nvPr/>
        </p:nvGrpSpPr>
        <p:grpSpPr>
          <a:xfrm>
            <a:off x="4096995" y="3106786"/>
            <a:ext cx="1130966" cy="541806"/>
            <a:chOff x="5462659" y="4142385"/>
            <a:chExt cx="1507955" cy="722409"/>
          </a:xfrm>
        </p:grpSpPr>
        <p:sp>
          <p:nvSpPr>
            <p:cNvPr id="101" name="Marcador de texto 74">
              <a:extLst>
                <a:ext uri="{FF2B5EF4-FFF2-40B4-BE49-F238E27FC236}">
                  <a16:creationId xmlns:a16="http://schemas.microsoft.com/office/drawing/2014/main" id="{527C1D0D-8D88-4071-B5E4-B9ED701AD2E4}"/>
                </a:ext>
              </a:extLst>
            </p:cNvPr>
            <p:cNvSpPr txBox="1">
              <a:spLocks/>
            </p:cNvSpPr>
            <p:nvPr/>
          </p:nvSpPr>
          <p:spPr>
            <a:xfrm>
              <a:off x="5626614" y="4741683"/>
              <a:ext cx="1344000" cy="12311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ES" sz="600" b="0" dirty="0">
                  <a:solidFill>
                    <a:srgbClr val="7F7F7F"/>
                  </a:solidFill>
                  <a:cs typeface="Century Gothic"/>
                </a:rPr>
                <a:t>Lorca</a:t>
              </a:r>
              <a:r>
                <a:rPr lang="es-ES" sz="500" b="0" dirty="0">
                  <a:solidFill>
                    <a:srgbClr val="7F7F7F"/>
                  </a:solidFill>
                  <a:cs typeface="Century Gothic"/>
                </a:rPr>
                <a:t> </a:t>
              </a:r>
            </a:p>
          </p:txBody>
        </p:sp>
        <p:pic>
          <p:nvPicPr>
            <p:cNvPr id="102" name="Imagen 101">
              <a:extLst>
                <a:ext uri="{FF2B5EF4-FFF2-40B4-BE49-F238E27FC236}">
                  <a16:creationId xmlns:a16="http://schemas.microsoft.com/office/drawing/2014/main" id="{23B66CAF-2E2B-47C0-BDC6-320736970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9" y="4142385"/>
              <a:ext cx="192000" cy="353683"/>
            </a:xfrm>
            <a:prstGeom prst="rect">
              <a:avLst/>
            </a:prstGeom>
          </p:spPr>
        </p:pic>
        <p:cxnSp>
          <p:nvCxnSpPr>
            <p:cNvPr id="103" name="Conector recto 102">
              <a:extLst>
                <a:ext uri="{FF2B5EF4-FFF2-40B4-BE49-F238E27FC236}">
                  <a16:creationId xmlns:a16="http://schemas.microsoft.com/office/drawing/2014/main" id="{B964CEA6-E001-4E58-AFA8-2E0C49C92883}"/>
                </a:ext>
              </a:extLst>
            </p:cNvPr>
            <p:cNvCxnSpPr>
              <a:cxnSpLocks/>
            </p:cNvCxnSpPr>
            <p:nvPr/>
          </p:nvCxnSpPr>
          <p:spPr>
            <a:xfrm>
              <a:off x="5555464" y="4508105"/>
              <a:ext cx="0" cy="265931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none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10EB938E-16FB-457F-BEF2-04EEABA85748}"/>
              </a:ext>
            </a:extLst>
          </p:cNvPr>
          <p:cNvGrpSpPr/>
          <p:nvPr/>
        </p:nvGrpSpPr>
        <p:grpSpPr>
          <a:xfrm>
            <a:off x="3151778" y="930702"/>
            <a:ext cx="720000" cy="815914"/>
            <a:chOff x="3241946" y="845339"/>
            <a:chExt cx="960000" cy="1087885"/>
          </a:xfrm>
        </p:grpSpPr>
        <p:sp>
          <p:nvSpPr>
            <p:cNvPr id="111" name="Marcador de texto 74">
              <a:extLst>
                <a:ext uri="{FF2B5EF4-FFF2-40B4-BE49-F238E27FC236}">
                  <a16:creationId xmlns:a16="http://schemas.microsoft.com/office/drawing/2014/main" id="{C0622C90-3D64-4C40-AD48-5CA3DCFA6086}"/>
                </a:ext>
              </a:extLst>
            </p:cNvPr>
            <p:cNvSpPr txBox="1">
              <a:spLocks/>
            </p:cNvSpPr>
            <p:nvPr/>
          </p:nvSpPr>
          <p:spPr>
            <a:xfrm>
              <a:off x="3241946" y="845339"/>
              <a:ext cx="960000" cy="12311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ES" sz="600" b="0" dirty="0">
                  <a:solidFill>
                    <a:srgbClr val="7F7F7F"/>
                  </a:solidFill>
                  <a:latin typeface="Century Gothic"/>
                  <a:cs typeface="Century Gothic"/>
                </a:rPr>
                <a:t>Logroño </a:t>
              </a:r>
              <a:endParaRPr lang="es-ES" sz="600" b="0" dirty="0">
                <a:solidFill>
                  <a:srgbClr val="7F7F7F"/>
                </a:solidFill>
                <a:cs typeface="Century Gothic"/>
              </a:endParaRPr>
            </a:p>
          </p:txBody>
        </p:sp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58065C46-5702-4131-835C-E7BE3A19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9522" y="1579541"/>
              <a:ext cx="192000" cy="353683"/>
            </a:xfrm>
            <a:prstGeom prst="rect">
              <a:avLst/>
            </a:prstGeom>
          </p:spPr>
        </p:pic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71277985-937D-43F2-9686-12A9A1137D1C}"/>
                </a:ext>
              </a:extLst>
            </p:cNvPr>
            <p:cNvCxnSpPr>
              <a:cxnSpLocks/>
            </p:cNvCxnSpPr>
            <p:nvPr/>
          </p:nvCxnSpPr>
          <p:spPr>
            <a:xfrm>
              <a:off x="3995522" y="1034154"/>
              <a:ext cx="0" cy="545388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CB3CAFA7-7437-4B77-A7E7-7DAB12C1DFCA}"/>
              </a:ext>
            </a:extLst>
          </p:cNvPr>
          <p:cNvGrpSpPr/>
          <p:nvPr/>
        </p:nvGrpSpPr>
        <p:grpSpPr>
          <a:xfrm>
            <a:off x="4052725" y="1228421"/>
            <a:ext cx="792000" cy="385657"/>
            <a:chOff x="5403633" y="1637896"/>
            <a:chExt cx="1056000" cy="514209"/>
          </a:xfrm>
        </p:grpSpPr>
        <p:pic>
          <p:nvPicPr>
            <p:cNvPr id="130" name="Imagen 129">
              <a:extLst>
                <a:ext uri="{FF2B5EF4-FFF2-40B4-BE49-F238E27FC236}">
                  <a16:creationId xmlns:a16="http://schemas.microsoft.com/office/drawing/2014/main" id="{044F7954-9C37-4114-8085-3D5E297BC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5633" y="1798422"/>
              <a:ext cx="192000" cy="353683"/>
            </a:xfrm>
            <a:prstGeom prst="rect">
              <a:avLst/>
            </a:prstGeom>
          </p:spPr>
        </p:pic>
        <p:sp>
          <p:nvSpPr>
            <p:cNvPr id="133" name="Marcador de texto 74">
              <a:extLst>
                <a:ext uri="{FF2B5EF4-FFF2-40B4-BE49-F238E27FC236}">
                  <a16:creationId xmlns:a16="http://schemas.microsoft.com/office/drawing/2014/main" id="{32566DBF-D357-44EE-94BC-17014DDDC890}"/>
                </a:ext>
              </a:extLst>
            </p:cNvPr>
            <p:cNvSpPr txBox="1">
              <a:spLocks/>
            </p:cNvSpPr>
            <p:nvPr/>
          </p:nvSpPr>
          <p:spPr>
            <a:xfrm>
              <a:off x="5403633" y="1637896"/>
              <a:ext cx="1056000" cy="12311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sp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100" b="1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ES" sz="600" b="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Pamplona</a:t>
              </a:r>
              <a:endParaRPr lang="es-ES" sz="500" b="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34" name="Imagen 133">
            <a:extLst>
              <a:ext uri="{FF2B5EF4-FFF2-40B4-BE49-F238E27FC236}">
                <a16:creationId xmlns:a16="http://schemas.microsoft.com/office/drawing/2014/main" id="{2282FFAC-88CA-4B66-BA85-A59B042B4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881" y="1153297"/>
            <a:ext cx="144000" cy="322019"/>
          </a:xfrm>
          <a:prstGeom prst="rect">
            <a:avLst/>
          </a:prstGeom>
        </p:spPr>
      </p:pic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05080451-D0F2-47A3-85B4-F93A14704505}"/>
              </a:ext>
            </a:extLst>
          </p:cNvPr>
          <p:cNvCxnSpPr>
            <a:cxnSpLocks/>
          </p:cNvCxnSpPr>
          <p:nvPr/>
        </p:nvCxnSpPr>
        <p:spPr>
          <a:xfrm>
            <a:off x="3338810" y="733232"/>
            <a:ext cx="10071" cy="419931"/>
          </a:xfrm>
          <a:prstGeom prst="line">
            <a:avLst/>
          </a:prstGeom>
          <a:ln w="19050">
            <a:solidFill>
              <a:srgbClr val="009640"/>
            </a:solidFill>
            <a:prstDash val="sysDot"/>
            <a:round/>
            <a:headEnd type="oval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Marcador de texto 74">
            <a:extLst>
              <a:ext uri="{FF2B5EF4-FFF2-40B4-BE49-F238E27FC236}">
                <a16:creationId xmlns:a16="http://schemas.microsoft.com/office/drawing/2014/main" id="{C2CE3B3A-D3E2-40F7-9125-F94FC39B9EEC}"/>
              </a:ext>
            </a:extLst>
          </p:cNvPr>
          <p:cNvSpPr txBox="1">
            <a:spLocks/>
          </p:cNvSpPr>
          <p:nvPr/>
        </p:nvSpPr>
        <p:spPr>
          <a:xfrm>
            <a:off x="3358445" y="487151"/>
            <a:ext cx="1008000" cy="66787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sz="500" b="0" dirty="0">
              <a:solidFill>
                <a:srgbClr val="7F7F7F"/>
              </a:solidFill>
              <a:cs typeface="Century Gothic"/>
            </a:endParaRPr>
          </a:p>
          <a:p>
            <a:pPr algn="l"/>
            <a:r>
              <a:rPr lang="es-ES" sz="600" b="0" dirty="0">
                <a:solidFill>
                  <a:srgbClr val="7F7F7F"/>
                </a:solidFill>
                <a:latin typeface="Century Gothic"/>
                <a:cs typeface="Century Gothic"/>
              </a:rPr>
              <a:t>Torrelavega</a:t>
            </a:r>
            <a:r>
              <a:rPr lang="es-ES" sz="500" b="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s-ES" sz="500" b="0" dirty="0">
                <a:solidFill>
                  <a:srgbClr val="7F7F7F"/>
                </a:solidFill>
                <a:cs typeface="Century Gothic"/>
              </a:rPr>
              <a:t> </a:t>
            </a:r>
          </a:p>
          <a:p>
            <a:pPr algn="l"/>
            <a:r>
              <a:rPr lang="es-ES" sz="500" b="0" dirty="0">
                <a:solidFill>
                  <a:srgbClr val="7F7F7F"/>
                </a:solidFill>
                <a:cs typeface="Century Gothic"/>
              </a:rPr>
              <a:t>Castro Urdiales</a:t>
            </a:r>
          </a:p>
          <a:p>
            <a:pPr algn="l"/>
            <a:r>
              <a:rPr lang="es-ES" sz="500" b="0" dirty="0">
                <a:solidFill>
                  <a:srgbClr val="7F7F7F"/>
                </a:solidFill>
                <a:cs typeface="Century Gothic"/>
              </a:rPr>
              <a:t>Camargo</a:t>
            </a:r>
          </a:p>
          <a:p>
            <a:pPr algn="l"/>
            <a:endParaRPr lang="es-ES" sz="800" b="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 algn="l"/>
            <a:r>
              <a:rPr lang="es-ES" sz="800" b="0" dirty="0">
                <a:solidFill>
                  <a:srgbClr val="7F7F7F"/>
                </a:solidFill>
                <a:latin typeface="Century Gothic"/>
                <a:cs typeface="Century Gothic"/>
              </a:rPr>
              <a:t>    </a:t>
            </a:r>
          </a:p>
        </p:txBody>
      </p:sp>
      <p:grpSp>
        <p:nvGrpSpPr>
          <p:cNvPr id="138" name="Agrupar 140">
            <a:extLst>
              <a:ext uri="{FF2B5EF4-FFF2-40B4-BE49-F238E27FC236}">
                <a16:creationId xmlns:a16="http://schemas.microsoft.com/office/drawing/2014/main" id="{1DBFE03B-CCB2-44A4-AC75-4D921C1394FE}"/>
              </a:ext>
            </a:extLst>
          </p:cNvPr>
          <p:cNvGrpSpPr/>
          <p:nvPr/>
        </p:nvGrpSpPr>
        <p:grpSpPr>
          <a:xfrm rot="10800000">
            <a:off x="4319778" y="2831967"/>
            <a:ext cx="1051724" cy="252000"/>
            <a:chOff x="2870645" y="2371086"/>
            <a:chExt cx="1125356" cy="265262"/>
          </a:xfrm>
        </p:grpSpPr>
        <p:pic>
          <p:nvPicPr>
            <p:cNvPr id="139" name="Imagen 138">
              <a:extLst>
                <a:ext uri="{FF2B5EF4-FFF2-40B4-BE49-F238E27FC236}">
                  <a16:creationId xmlns:a16="http://schemas.microsoft.com/office/drawing/2014/main" id="{2A0CB7C0-C09E-4C24-BB29-B6005CBAA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3852001" y="2371086"/>
              <a:ext cx="144000" cy="265262"/>
            </a:xfrm>
            <a:prstGeom prst="rect">
              <a:avLst/>
            </a:prstGeom>
          </p:spPr>
        </p:pic>
        <p:cxnSp>
          <p:nvCxnSpPr>
            <p:cNvPr id="141" name="Conector recto 140">
              <a:extLst>
                <a:ext uri="{FF2B5EF4-FFF2-40B4-BE49-F238E27FC236}">
                  <a16:creationId xmlns:a16="http://schemas.microsoft.com/office/drawing/2014/main" id="{C052CF78-F7C2-4E5B-9CFF-2AABE3F8B6F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870645" y="2510753"/>
              <a:ext cx="950562" cy="6896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Marcador de texto 74">
            <a:extLst>
              <a:ext uri="{FF2B5EF4-FFF2-40B4-BE49-F238E27FC236}">
                <a16:creationId xmlns:a16="http://schemas.microsoft.com/office/drawing/2014/main" id="{1377E5B9-8B9E-4969-9E3F-7E082E3F6B60}"/>
              </a:ext>
            </a:extLst>
          </p:cNvPr>
          <p:cNvSpPr txBox="1">
            <a:spLocks/>
          </p:cNvSpPr>
          <p:nvPr/>
        </p:nvSpPr>
        <p:spPr>
          <a:xfrm>
            <a:off x="5442188" y="2874461"/>
            <a:ext cx="1304958" cy="20313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600" b="0" dirty="0">
                <a:solidFill>
                  <a:srgbClr val="7F7F7F"/>
                </a:solidFill>
                <a:cs typeface="Century Gothic"/>
              </a:rPr>
              <a:t>Alicante</a:t>
            </a:r>
          </a:p>
          <a:p>
            <a:pPr algn="l"/>
            <a:r>
              <a:rPr lang="es-ES" sz="600" b="0" dirty="0">
                <a:solidFill>
                  <a:srgbClr val="7F7F7F"/>
                </a:solidFill>
                <a:cs typeface="Century Gothic"/>
              </a:rPr>
              <a:t>Valencia</a:t>
            </a:r>
          </a:p>
        </p:txBody>
      </p:sp>
    </p:spTree>
    <p:extLst>
      <p:ext uri="{BB962C8B-B14F-4D97-AF65-F5344CB8AC3E}">
        <p14:creationId xmlns:p14="http://schemas.microsoft.com/office/powerpoint/2010/main" val="28720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ítulo 1">
            <a:extLst>
              <a:ext uri="{FF2B5EF4-FFF2-40B4-BE49-F238E27FC236}">
                <a16:creationId xmlns:a16="http://schemas.microsoft.com/office/drawing/2014/main" id="{FF6B53EA-C166-4BBB-A5E0-8CFEFAF8F663}"/>
              </a:ext>
            </a:extLst>
          </p:cNvPr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sz="2200" b="0" dirty="0">
                <a:cs typeface="Century Gothic"/>
              </a:rPr>
              <a:t>HORECA CON ORDENANZAS 2018 y 2021</a:t>
            </a:r>
            <a:endParaRPr lang="es-ES" sz="2200" dirty="0">
              <a:latin typeface="Century Gothic"/>
              <a:cs typeface="Century Gothic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9D76BC2-935E-49FA-8322-C70B0B2FDD41}"/>
              </a:ext>
            </a:extLst>
          </p:cNvPr>
          <p:cNvGrpSpPr/>
          <p:nvPr/>
        </p:nvGrpSpPr>
        <p:grpSpPr>
          <a:xfrm>
            <a:off x="488875" y="1469936"/>
            <a:ext cx="2295687" cy="1828428"/>
            <a:chOff x="488875" y="1469936"/>
            <a:chExt cx="2295687" cy="1828428"/>
          </a:xfrm>
        </p:grpSpPr>
        <p:sp>
          <p:nvSpPr>
            <p:cNvPr id="72" name="Freeform 182">
              <a:extLst>
                <a:ext uri="{FF2B5EF4-FFF2-40B4-BE49-F238E27FC236}">
                  <a16:creationId xmlns:a16="http://schemas.microsoft.com/office/drawing/2014/main" id="{CF61C191-5931-4E42-8A89-5E5890AD6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04" y="2034013"/>
              <a:ext cx="256035" cy="247195"/>
            </a:xfrm>
            <a:custGeom>
              <a:avLst/>
              <a:gdLst>
                <a:gd name="T0" fmla="*/ 0 w 355"/>
                <a:gd name="T1" fmla="*/ 37 h 377"/>
                <a:gd name="T2" fmla="*/ 1 w 355"/>
                <a:gd name="T3" fmla="*/ 30 h 377"/>
                <a:gd name="T4" fmla="*/ 7 w 355"/>
                <a:gd name="T5" fmla="*/ 27 h 377"/>
                <a:gd name="T6" fmla="*/ 6 w 355"/>
                <a:gd name="T7" fmla="*/ 24 h 377"/>
                <a:gd name="T8" fmla="*/ 13 w 355"/>
                <a:gd name="T9" fmla="*/ 18 h 377"/>
                <a:gd name="T10" fmla="*/ 14 w 355"/>
                <a:gd name="T11" fmla="*/ 14 h 377"/>
                <a:gd name="T12" fmla="*/ 17 w 355"/>
                <a:gd name="T13" fmla="*/ 14 h 377"/>
                <a:gd name="T14" fmla="*/ 17 w 355"/>
                <a:gd name="T15" fmla="*/ 12 h 377"/>
                <a:gd name="T16" fmla="*/ 26 w 355"/>
                <a:gd name="T17" fmla="*/ 3 h 377"/>
                <a:gd name="T18" fmla="*/ 30 w 355"/>
                <a:gd name="T19" fmla="*/ 0 h 377"/>
                <a:gd name="T20" fmla="*/ 35 w 355"/>
                <a:gd name="T21" fmla="*/ 4 h 377"/>
                <a:gd name="T22" fmla="*/ 34 w 355"/>
                <a:gd name="T23" fmla="*/ 7 h 377"/>
                <a:gd name="T24" fmla="*/ 33 w 355"/>
                <a:gd name="T25" fmla="*/ 9 h 377"/>
                <a:gd name="T26" fmla="*/ 37 w 355"/>
                <a:gd name="T27" fmla="*/ 21 h 377"/>
                <a:gd name="T28" fmla="*/ 39 w 355"/>
                <a:gd name="T29" fmla="*/ 22 h 377"/>
                <a:gd name="T30" fmla="*/ 42 w 355"/>
                <a:gd name="T31" fmla="*/ 34 h 377"/>
                <a:gd name="T32" fmla="*/ 45 w 355"/>
                <a:gd name="T33" fmla="*/ 37 h 377"/>
                <a:gd name="T34" fmla="*/ 45 w 355"/>
                <a:gd name="T35" fmla="*/ 39 h 377"/>
                <a:gd name="T36" fmla="*/ 41 w 355"/>
                <a:gd name="T37" fmla="*/ 40 h 377"/>
                <a:gd name="T38" fmla="*/ 42 w 355"/>
                <a:gd name="T39" fmla="*/ 42 h 377"/>
                <a:gd name="T40" fmla="*/ 36 w 355"/>
                <a:gd name="T41" fmla="*/ 40 h 377"/>
                <a:gd name="T42" fmla="*/ 28 w 355"/>
                <a:gd name="T43" fmla="*/ 47 h 377"/>
                <a:gd name="T44" fmla="*/ 27 w 355"/>
                <a:gd name="T45" fmla="*/ 44 h 377"/>
                <a:gd name="T46" fmla="*/ 29 w 355"/>
                <a:gd name="T47" fmla="*/ 42 h 377"/>
                <a:gd name="T48" fmla="*/ 29 w 355"/>
                <a:gd name="T49" fmla="*/ 39 h 377"/>
                <a:gd name="T50" fmla="*/ 20 w 355"/>
                <a:gd name="T51" fmla="*/ 38 h 377"/>
                <a:gd name="T52" fmla="*/ 12 w 355"/>
                <a:gd name="T53" fmla="*/ 33 h 377"/>
                <a:gd name="T54" fmla="*/ 7 w 355"/>
                <a:gd name="T55" fmla="*/ 35 h 377"/>
                <a:gd name="T56" fmla="*/ 0 w 355"/>
                <a:gd name="T57" fmla="*/ 37 h 3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5"/>
                <a:gd name="T88" fmla="*/ 0 h 377"/>
                <a:gd name="T89" fmla="*/ 355 w 355"/>
                <a:gd name="T90" fmla="*/ 377 h 37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5" h="377">
                  <a:moveTo>
                    <a:pt x="0" y="297"/>
                  </a:moveTo>
                  <a:lnTo>
                    <a:pt x="5" y="246"/>
                  </a:lnTo>
                  <a:lnTo>
                    <a:pt x="50" y="216"/>
                  </a:lnTo>
                  <a:lnTo>
                    <a:pt x="45" y="194"/>
                  </a:lnTo>
                  <a:lnTo>
                    <a:pt x="98" y="145"/>
                  </a:lnTo>
                  <a:lnTo>
                    <a:pt x="108" y="116"/>
                  </a:lnTo>
                  <a:lnTo>
                    <a:pt x="133" y="116"/>
                  </a:lnTo>
                  <a:lnTo>
                    <a:pt x="136" y="97"/>
                  </a:lnTo>
                  <a:lnTo>
                    <a:pt x="205" y="29"/>
                  </a:lnTo>
                  <a:lnTo>
                    <a:pt x="237" y="0"/>
                  </a:lnTo>
                  <a:lnTo>
                    <a:pt x="274" y="37"/>
                  </a:lnTo>
                  <a:lnTo>
                    <a:pt x="267" y="58"/>
                  </a:lnTo>
                  <a:lnTo>
                    <a:pt x="261" y="76"/>
                  </a:lnTo>
                  <a:lnTo>
                    <a:pt x="289" y="171"/>
                  </a:lnTo>
                  <a:lnTo>
                    <a:pt x="310" y="176"/>
                  </a:lnTo>
                  <a:lnTo>
                    <a:pt x="331" y="279"/>
                  </a:lnTo>
                  <a:lnTo>
                    <a:pt x="355" y="297"/>
                  </a:lnTo>
                  <a:lnTo>
                    <a:pt x="355" y="315"/>
                  </a:lnTo>
                  <a:lnTo>
                    <a:pt x="324" y="325"/>
                  </a:lnTo>
                  <a:lnTo>
                    <a:pt x="331" y="342"/>
                  </a:lnTo>
                  <a:lnTo>
                    <a:pt x="286" y="325"/>
                  </a:lnTo>
                  <a:lnTo>
                    <a:pt x="220" y="377"/>
                  </a:lnTo>
                  <a:lnTo>
                    <a:pt x="212" y="357"/>
                  </a:lnTo>
                  <a:lnTo>
                    <a:pt x="230" y="336"/>
                  </a:lnTo>
                  <a:lnTo>
                    <a:pt x="227" y="315"/>
                  </a:lnTo>
                  <a:lnTo>
                    <a:pt x="160" y="305"/>
                  </a:lnTo>
                  <a:lnTo>
                    <a:pt x="95" y="265"/>
                  </a:lnTo>
                  <a:lnTo>
                    <a:pt x="54" y="287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15" name="Freeform 198">
              <a:extLst>
                <a:ext uri="{FF2B5EF4-FFF2-40B4-BE49-F238E27FC236}">
                  <a16:creationId xmlns:a16="http://schemas.microsoft.com/office/drawing/2014/main" id="{7E2611BB-040A-463C-9320-9CB875946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947" y="1726335"/>
              <a:ext cx="230144" cy="140691"/>
            </a:xfrm>
            <a:custGeom>
              <a:avLst/>
              <a:gdLst>
                <a:gd name="T0" fmla="*/ 4 w 320"/>
                <a:gd name="T1" fmla="*/ 0 h 213"/>
                <a:gd name="T2" fmla="*/ 9 w 320"/>
                <a:gd name="T3" fmla="*/ 1 h 213"/>
                <a:gd name="T4" fmla="*/ 12 w 320"/>
                <a:gd name="T5" fmla="*/ 3 h 213"/>
                <a:gd name="T6" fmla="*/ 14 w 320"/>
                <a:gd name="T7" fmla="*/ 6 h 213"/>
                <a:gd name="T8" fmla="*/ 16 w 320"/>
                <a:gd name="T9" fmla="*/ 6 h 213"/>
                <a:gd name="T10" fmla="*/ 21 w 320"/>
                <a:gd name="T11" fmla="*/ 7 h 213"/>
                <a:gd name="T12" fmla="*/ 26 w 320"/>
                <a:gd name="T13" fmla="*/ 11 h 213"/>
                <a:gd name="T14" fmla="*/ 28 w 320"/>
                <a:gd name="T15" fmla="*/ 9 h 213"/>
                <a:gd name="T16" fmla="*/ 32 w 320"/>
                <a:gd name="T17" fmla="*/ 11 h 213"/>
                <a:gd name="T18" fmla="*/ 34 w 320"/>
                <a:gd name="T19" fmla="*/ 13 h 213"/>
                <a:gd name="T20" fmla="*/ 34 w 320"/>
                <a:gd name="T21" fmla="*/ 16 h 213"/>
                <a:gd name="T22" fmla="*/ 39 w 320"/>
                <a:gd name="T23" fmla="*/ 16 h 213"/>
                <a:gd name="T24" fmla="*/ 40 w 320"/>
                <a:gd name="T25" fmla="*/ 18 h 213"/>
                <a:gd name="T26" fmla="*/ 40 w 320"/>
                <a:gd name="T27" fmla="*/ 21 h 213"/>
                <a:gd name="T28" fmla="*/ 37 w 320"/>
                <a:gd name="T29" fmla="*/ 21 h 213"/>
                <a:gd name="T30" fmla="*/ 37 w 320"/>
                <a:gd name="T31" fmla="*/ 25 h 213"/>
                <a:gd name="T32" fmla="*/ 35 w 320"/>
                <a:gd name="T33" fmla="*/ 27 h 213"/>
                <a:gd name="T34" fmla="*/ 32 w 320"/>
                <a:gd name="T35" fmla="*/ 27 h 213"/>
                <a:gd name="T36" fmla="*/ 30 w 320"/>
                <a:gd name="T37" fmla="*/ 26 h 213"/>
                <a:gd name="T38" fmla="*/ 29 w 320"/>
                <a:gd name="T39" fmla="*/ 22 h 213"/>
                <a:gd name="T40" fmla="*/ 29 w 320"/>
                <a:gd name="T41" fmla="*/ 20 h 213"/>
                <a:gd name="T42" fmla="*/ 18 w 320"/>
                <a:gd name="T43" fmla="*/ 20 h 213"/>
                <a:gd name="T44" fmla="*/ 17 w 320"/>
                <a:gd name="T45" fmla="*/ 23 h 213"/>
                <a:gd name="T46" fmla="*/ 15 w 320"/>
                <a:gd name="T47" fmla="*/ 25 h 213"/>
                <a:gd name="T48" fmla="*/ 12 w 320"/>
                <a:gd name="T49" fmla="*/ 26 h 213"/>
                <a:gd name="T50" fmla="*/ 11 w 320"/>
                <a:gd name="T51" fmla="*/ 25 h 213"/>
                <a:gd name="T52" fmla="*/ 11 w 320"/>
                <a:gd name="T53" fmla="*/ 22 h 213"/>
                <a:gd name="T54" fmla="*/ 11 w 320"/>
                <a:gd name="T55" fmla="*/ 20 h 213"/>
                <a:gd name="T56" fmla="*/ 9 w 320"/>
                <a:gd name="T57" fmla="*/ 20 h 213"/>
                <a:gd name="T58" fmla="*/ 7 w 320"/>
                <a:gd name="T59" fmla="*/ 22 h 213"/>
                <a:gd name="T60" fmla="*/ 7 w 320"/>
                <a:gd name="T61" fmla="*/ 25 h 213"/>
                <a:gd name="T62" fmla="*/ 5 w 320"/>
                <a:gd name="T63" fmla="*/ 26 h 213"/>
                <a:gd name="T64" fmla="*/ 3 w 320"/>
                <a:gd name="T65" fmla="*/ 26 h 213"/>
                <a:gd name="T66" fmla="*/ 4 w 320"/>
                <a:gd name="T67" fmla="*/ 21 h 213"/>
                <a:gd name="T68" fmla="*/ 2 w 320"/>
                <a:gd name="T69" fmla="*/ 17 h 213"/>
                <a:gd name="T70" fmla="*/ 0 w 320"/>
                <a:gd name="T71" fmla="*/ 15 h 213"/>
                <a:gd name="T72" fmla="*/ 1 w 320"/>
                <a:gd name="T73" fmla="*/ 12 h 213"/>
                <a:gd name="T74" fmla="*/ 4 w 320"/>
                <a:gd name="T75" fmla="*/ 10 h 213"/>
                <a:gd name="T76" fmla="*/ 3 w 320"/>
                <a:gd name="T77" fmla="*/ 7 h 213"/>
                <a:gd name="T78" fmla="*/ 2 w 320"/>
                <a:gd name="T79" fmla="*/ 4 h 213"/>
                <a:gd name="T80" fmla="*/ 2 w 320"/>
                <a:gd name="T81" fmla="*/ 3 h 213"/>
                <a:gd name="T82" fmla="*/ 4 w 320"/>
                <a:gd name="T83" fmla="*/ 0 h 21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20"/>
                <a:gd name="T127" fmla="*/ 0 h 213"/>
                <a:gd name="T128" fmla="*/ 320 w 320"/>
                <a:gd name="T129" fmla="*/ 213 h 21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20" h="213">
                  <a:moveTo>
                    <a:pt x="27" y="0"/>
                  </a:moveTo>
                  <a:lnTo>
                    <a:pt x="71" y="4"/>
                  </a:lnTo>
                  <a:lnTo>
                    <a:pt x="92" y="19"/>
                  </a:lnTo>
                  <a:lnTo>
                    <a:pt x="112" y="41"/>
                  </a:lnTo>
                  <a:lnTo>
                    <a:pt x="128" y="41"/>
                  </a:lnTo>
                  <a:lnTo>
                    <a:pt x="166" y="52"/>
                  </a:lnTo>
                  <a:lnTo>
                    <a:pt x="203" y="81"/>
                  </a:lnTo>
                  <a:lnTo>
                    <a:pt x="225" y="69"/>
                  </a:lnTo>
                  <a:lnTo>
                    <a:pt x="256" y="84"/>
                  </a:lnTo>
                  <a:lnTo>
                    <a:pt x="265" y="102"/>
                  </a:lnTo>
                  <a:lnTo>
                    <a:pt x="272" y="122"/>
                  </a:lnTo>
                  <a:lnTo>
                    <a:pt x="307" y="128"/>
                  </a:lnTo>
                  <a:lnTo>
                    <a:pt x="320" y="138"/>
                  </a:lnTo>
                  <a:lnTo>
                    <a:pt x="314" y="163"/>
                  </a:lnTo>
                  <a:lnTo>
                    <a:pt x="293" y="167"/>
                  </a:lnTo>
                  <a:lnTo>
                    <a:pt x="290" y="195"/>
                  </a:lnTo>
                  <a:lnTo>
                    <a:pt x="275" y="213"/>
                  </a:lnTo>
                  <a:lnTo>
                    <a:pt x="256" y="213"/>
                  </a:lnTo>
                  <a:lnTo>
                    <a:pt x="234" y="204"/>
                  </a:lnTo>
                  <a:lnTo>
                    <a:pt x="231" y="171"/>
                  </a:lnTo>
                  <a:lnTo>
                    <a:pt x="228" y="159"/>
                  </a:lnTo>
                  <a:lnTo>
                    <a:pt x="141" y="159"/>
                  </a:lnTo>
                  <a:lnTo>
                    <a:pt x="131" y="181"/>
                  </a:lnTo>
                  <a:lnTo>
                    <a:pt x="120" y="198"/>
                  </a:lnTo>
                  <a:lnTo>
                    <a:pt x="97" y="204"/>
                  </a:lnTo>
                  <a:lnTo>
                    <a:pt x="86" y="198"/>
                  </a:lnTo>
                  <a:lnTo>
                    <a:pt x="86" y="171"/>
                  </a:lnTo>
                  <a:lnTo>
                    <a:pt x="82" y="159"/>
                  </a:lnTo>
                  <a:lnTo>
                    <a:pt x="71" y="156"/>
                  </a:lnTo>
                  <a:lnTo>
                    <a:pt x="55" y="170"/>
                  </a:lnTo>
                  <a:lnTo>
                    <a:pt x="55" y="195"/>
                  </a:lnTo>
                  <a:lnTo>
                    <a:pt x="38" y="204"/>
                  </a:lnTo>
                  <a:lnTo>
                    <a:pt x="24" y="204"/>
                  </a:lnTo>
                  <a:lnTo>
                    <a:pt x="26" y="163"/>
                  </a:lnTo>
                  <a:lnTo>
                    <a:pt x="13" y="132"/>
                  </a:lnTo>
                  <a:lnTo>
                    <a:pt x="0" y="114"/>
                  </a:lnTo>
                  <a:lnTo>
                    <a:pt x="6" y="95"/>
                  </a:lnTo>
                  <a:lnTo>
                    <a:pt x="26" y="80"/>
                  </a:lnTo>
                  <a:lnTo>
                    <a:pt x="22" y="53"/>
                  </a:lnTo>
                  <a:lnTo>
                    <a:pt x="9" y="29"/>
                  </a:lnTo>
                  <a:lnTo>
                    <a:pt x="10" y="1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" name="Freeform 183">
              <a:extLst>
                <a:ext uri="{FF2B5EF4-FFF2-40B4-BE49-F238E27FC236}">
                  <a16:creationId xmlns:a16="http://schemas.microsoft.com/office/drawing/2014/main" id="{E0F626EA-3856-438D-BD01-C87A26E63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965" y="2168129"/>
              <a:ext cx="507755" cy="510169"/>
            </a:xfrm>
            <a:custGeom>
              <a:avLst/>
              <a:gdLst>
                <a:gd name="T0" fmla="*/ 28 w 706"/>
                <a:gd name="T1" fmla="*/ 7 h 776"/>
                <a:gd name="T2" fmla="*/ 31 w 706"/>
                <a:gd name="T3" fmla="*/ 8 h 776"/>
                <a:gd name="T4" fmla="*/ 38 w 706"/>
                <a:gd name="T5" fmla="*/ 3 h 776"/>
                <a:gd name="T6" fmla="*/ 45 w 706"/>
                <a:gd name="T7" fmla="*/ 0 h 776"/>
                <a:gd name="T8" fmla="*/ 54 w 706"/>
                <a:gd name="T9" fmla="*/ 6 h 776"/>
                <a:gd name="T10" fmla="*/ 59 w 706"/>
                <a:gd name="T11" fmla="*/ 7 h 776"/>
                <a:gd name="T12" fmla="*/ 67 w 706"/>
                <a:gd name="T13" fmla="*/ 8 h 776"/>
                <a:gd name="T14" fmla="*/ 69 w 706"/>
                <a:gd name="T15" fmla="*/ 14 h 776"/>
                <a:gd name="T16" fmla="*/ 67 w 706"/>
                <a:gd name="T17" fmla="*/ 19 h 776"/>
                <a:gd name="T18" fmla="*/ 75 w 706"/>
                <a:gd name="T19" fmla="*/ 28 h 776"/>
                <a:gd name="T20" fmla="*/ 73 w 706"/>
                <a:gd name="T21" fmla="*/ 32 h 776"/>
                <a:gd name="T22" fmla="*/ 77 w 706"/>
                <a:gd name="T23" fmla="*/ 37 h 776"/>
                <a:gd name="T24" fmla="*/ 82 w 706"/>
                <a:gd name="T25" fmla="*/ 42 h 776"/>
                <a:gd name="T26" fmla="*/ 89 w 706"/>
                <a:gd name="T27" fmla="*/ 43 h 776"/>
                <a:gd name="T28" fmla="*/ 88 w 706"/>
                <a:gd name="T29" fmla="*/ 48 h 776"/>
                <a:gd name="T30" fmla="*/ 79 w 706"/>
                <a:gd name="T31" fmla="*/ 52 h 776"/>
                <a:gd name="T32" fmla="*/ 80 w 706"/>
                <a:gd name="T33" fmla="*/ 59 h 776"/>
                <a:gd name="T34" fmla="*/ 77 w 706"/>
                <a:gd name="T35" fmla="*/ 65 h 776"/>
                <a:gd name="T36" fmla="*/ 72 w 706"/>
                <a:gd name="T37" fmla="*/ 66 h 776"/>
                <a:gd name="T38" fmla="*/ 70 w 706"/>
                <a:gd name="T39" fmla="*/ 70 h 776"/>
                <a:gd name="T40" fmla="*/ 60 w 706"/>
                <a:gd name="T41" fmla="*/ 77 h 776"/>
                <a:gd name="T42" fmla="*/ 61 w 706"/>
                <a:gd name="T43" fmla="*/ 85 h 776"/>
                <a:gd name="T44" fmla="*/ 54 w 706"/>
                <a:gd name="T45" fmla="*/ 86 h 776"/>
                <a:gd name="T46" fmla="*/ 48 w 706"/>
                <a:gd name="T47" fmla="*/ 91 h 776"/>
                <a:gd name="T48" fmla="*/ 48 w 706"/>
                <a:gd name="T49" fmla="*/ 96 h 776"/>
                <a:gd name="T50" fmla="*/ 43 w 706"/>
                <a:gd name="T51" fmla="*/ 97 h 776"/>
                <a:gd name="T52" fmla="*/ 35 w 706"/>
                <a:gd name="T53" fmla="*/ 94 h 776"/>
                <a:gd name="T54" fmla="*/ 21 w 706"/>
                <a:gd name="T55" fmla="*/ 85 h 776"/>
                <a:gd name="T56" fmla="*/ 14 w 706"/>
                <a:gd name="T57" fmla="*/ 85 h 776"/>
                <a:gd name="T58" fmla="*/ 13 w 706"/>
                <a:gd name="T59" fmla="*/ 84 h 776"/>
                <a:gd name="T60" fmla="*/ 11 w 706"/>
                <a:gd name="T61" fmla="*/ 81 h 776"/>
                <a:gd name="T62" fmla="*/ 6 w 706"/>
                <a:gd name="T63" fmla="*/ 76 h 776"/>
                <a:gd name="T64" fmla="*/ 4 w 706"/>
                <a:gd name="T65" fmla="*/ 71 h 776"/>
                <a:gd name="T66" fmla="*/ 7 w 706"/>
                <a:gd name="T67" fmla="*/ 64 h 776"/>
                <a:gd name="T68" fmla="*/ 12 w 706"/>
                <a:gd name="T69" fmla="*/ 58 h 776"/>
                <a:gd name="T70" fmla="*/ 14 w 706"/>
                <a:gd name="T71" fmla="*/ 54 h 776"/>
                <a:gd name="T72" fmla="*/ 14 w 706"/>
                <a:gd name="T73" fmla="*/ 49 h 776"/>
                <a:gd name="T74" fmla="*/ 10 w 706"/>
                <a:gd name="T75" fmla="*/ 46 h 776"/>
                <a:gd name="T76" fmla="*/ 10 w 706"/>
                <a:gd name="T77" fmla="*/ 40 h 776"/>
                <a:gd name="T78" fmla="*/ 6 w 706"/>
                <a:gd name="T79" fmla="*/ 35 h 776"/>
                <a:gd name="T80" fmla="*/ 4 w 706"/>
                <a:gd name="T81" fmla="*/ 30 h 776"/>
                <a:gd name="T82" fmla="*/ 0 w 706"/>
                <a:gd name="T83" fmla="*/ 27 h 776"/>
                <a:gd name="T84" fmla="*/ 18 w 706"/>
                <a:gd name="T85" fmla="*/ 21 h 776"/>
                <a:gd name="T86" fmla="*/ 21 w 706"/>
                <a:gd name="T87" fmla="*/ 20 h 776"/>
                <a:gd name="T88" fmla="*/ 24 w 706"/>
                <a:gd name="T89" fmla="*/ 14 h 77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06"/>
                <a:gd name="T136" fmla="*/ 0 h 776"/>
                <a:gd name="T137" fmla="*/ 706 w 706"/>
                <a:gd name="T138" fmla="*/ 776 h 77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06" h="776">
                  <a:moveTo>
                    <a:pt x="176" y="73"/>
                  </a:moveTo>
                  <a:lnTo>
                    <a:pt x="220" y="52"/>
                  </a:lnTo>
                  <a:lnTo>
                    <a:pt x="244" y="70"/>
                  </a:lnTo>
                  <a:lnTo>
                    <a:pt x="249" y="64"/>
                  </a:lnTo>
                  <a:lnTo>
                    <a:pt x="268" y="33"/>
                  </a:lnTo>
                  <a:lnTo>
                    <a:pt x="301" y="25"/>
                  </a:lnTo>
                  <a:lnTo>
                    <a:pt x="334" y="0"/>
                  </a:lnTo>
                  <a:lnTo>
                    <a:pt x="356" y="0"/>
                  </a:lnTo>
                  <a:lnTo>
                    <a:pt x="401" y="52"/>
                  </a:lnTo>
                  <a:lnTo>
                    <a:pt x="429" y="46"/>
                  </a:lnTo>
                  <a:lnTo>
                    <a:pt x="449" y="59"/>
                  </a:lnTo>
                  <a:lnTo>
                    <a:pt x="473" y="52"/>
                  </a:lnTo>
                  <a:lnTo>
                    <a:pt x="500" y="78"/>
                  </a:lnTo>
                  <a:lnTo>
                    <a:pt x="533" y="62"/>
                  </a:lnTo>
                  <a:lnTo>
                    <a:pt x="546" y="70"/>
                  </a:lnTo>
                  <a:lnTo>
                    <a:pt x="549" y="109"/>
                  </a:lnTo>
                  <a:lnTo>
                    <a:pt x="557" y="125"/>
                  </a:lnTo>
                  <a:lnTo>
                    <a:pt x="533" y="149"/>
                  </a:lnTo>
                  <a:lnTo>
                    <a:pt x="536" y="166"/>
                  </a:lnTo>
                  <a:lnTo>
                    <a:pt x="594" y="220"/>
                  </a:lnTo>
                  <a:lnTo>
                    <a:pt x="602" y="229"/>
                  </a:lnTo>
                  <a:lnTo>
                    <a:pt x="581" y="250"/>
                  </a:lnTo>
                  <a:lnTo>
                    <a:pt x="594" y="272"/>
                  </a:lnTo>
                  <a:lnTo>
                    <a:pt x="615" y="292"/>
                  </a:lnTo>
                  <a:lnTo>
                    <a:pt x="628" y="336"/>
                  </a:lnTo>
                  <a:lnTo>
                    <a:pt x="649" y="336"/>
                  </a:lnTo>
                  <a:lnTo>
                    <a:pt x="694" y="326"/>
                  </a:lnTo>
                  <a:lnTo>
                    <a:pt x="706" y="338"/>
                  </a:lnTo>
                  <a:lnTo>
                    <a:pt x="704" y="371"/>
                  </a:lnTo>
                  <a:lnTo>
                    <a:pt x="697" y="383"/>
                  </a:lnTo>
                  <a:lnTo>
                    <a:pt x="666" y="392"/>
                  </a:lnTo>
                  <a:lnTo>
                    <a:pt x="630" y="417"/>
                  </a:lnTo>
                  <a:lnTo>
                    <a:pt x="630" y="444"/>
                  </a:lnTo>
                  <a:lnTo>
                    <a:pt x="639" y="468"/>
                  </a:lnTo>
                  <a:lnTo>
                    <a:pt x="615" y="499"/>
                  </a:lnTo>
                  <a:lnTo>
                    <a:pt x="615" y="514"/>
                  </a:lnTo>
                  <a:lnTo>
                    <a:pt x="600" y="531"/>
                  </a:lnTo>
                  <a:lnTo>
                    <a:pt x="573" y="528"/>
                  </a:lnTo>
                  <a:lnTo>
                    <a:pt x="560" y="541"/>
                  </a:lnTo>
                  <a:lnTo>
                    <a:pt x="560" y="559"/>
                  </a:lnTo>
                  <a:lnTo>
                    <a:pt x="512" y="577"/>
                  </a:lnTo>
                  <a:lnTo>
                    <a:pt x="479" y="614"/>
                  </a:lnTo>
                  <a:lnTo>
                    <a:pt x="476" y="635"/>
                  </a:lnTo>
                  <a:lnTo>
                    <a:pt x="487" y="679"/>
                  </a:lnTo>
                  <a:lnTo>
                    <a:pt x="460" y="707"/>
                  </a:lnTo>
                  <a:lnTo>
                    <a:pt x="429" y="681"/>
                  </a:lnTo>
                  <a:lnTo>
                    <a:pt x="418" y="681"/>
                  </a:lnTo>
                  <a:lnTo>
                    <a:pt x="383" y="721"/>
                  </a:lnTo>
                  <a:lnTo>
                    <a:pt x="390" y="749"/>
                  </a:lnTo>
                  <a:lnTo>
                    <a:pt x="380" y="763"/>
                  </a:lnTo>
                  <a:lnTo>
                    <a:pt x="359" y="755"/>
                  </a:lnTo>
                  <a:lnTo>
                    <a:pt x="344" y="770"/>
                  </a:lnTo>
                  <a:lnTo>
                    <a:pt x="334" y="776"/>
                  </a:lnTo>
                  <a:lnTo>
                    <a:pt x="273" y="746"/>
                  </a:lnTo>
                  <a:lnTo>
                    <a:pt x="186" y="715"/>
                  </a:lnTo>
                  <a:lnTo>
                    <a:pt x="162" y="676"/>
                  </a:lnTo>
                  <a:lnTo>
                    <a:pt x="126" y="694"/>
                  </a:lnTo>
                  <a:lnTo>
                    <a:pt x="110" y="676"/>
                  </a:lnTo>
                  <a:lnTo>
                    <a:pt x="92" y="681"/>
                  </a:lnTo>
                  <a:lnTo>
                    <a:pt x="98" y="670"/>
                  </a:lnTo>
                  <a:lnTo>
                    <a:pt x="86" y="652"/>
                  </a:lnTo>
                  <a:lnTo>
                    <a:pt x="82" y="643"/>
                  </a:lnTo>
                  <a:lnTo>
                    <a:pt x="47" y="614"/>
                  </a:lnTo>
                  <a:lnTo>
                    <a:pt x="47" y="604"/>
                  </a:lnTo>
                  <a:lnTo>
                    <a:pt x="26" y="584"/>
                  </a:lnTo>
                  <a:lnTo>
                    <a:pt x="26" y="565"/>
                  </a:lnTo>
                  <a:lnTo>
                    <a:pt x="41" y="535"/>
                  </a:lnTo>
                  <a:lnTo>
                    <a:pt x="55" y="511"/>
                  </a:lnTo>
                  <a:lnTo>
                    <a:pt x="55" y="490"/>
                  </a:lnTo>
                  <a:lnTo>
                    <a:pt x="92" y="459"/>
                  </a:lnTo>
                  <a:lnTo>
                    <a:pt x="107" y="452"/>
                  </a:lnTo>
                  <a:lnTo>
                    <a:pt x="113" y="433"/>
                  </a:lnTo>
                  <a:lnTo>
                    <a:pt x="120" y="395"/>
                  </a:lnTo>
                  <a:lnTo>
                    <a:pt x="107" y="386"/>
                  </a:lnTo>
                  <a:lnTo>
                    <a:pt x="89" y="389"/>
                  </a:lnTo>
                  <a:lnTo>
                    <a:pt x="76" y="365"/>
                  </a:lnTo>
                  <a:lnTo>
                    <a:pt x="74" y="329"/>
                  </a:lnTo>
                  <a:lnTo>
                    <a:pt x="74" y="320"/>
                  </a:lnTo>
                  <a:lnTo>
                    <a:pt x="50" y="305"/>
                  </a:lnTo>
                  <a:lnTo>
                    <a:pt x="47" y="278"/>
                  </a:lnTo>
                  <a:lnTo>
                    <a:pt x="37" y="263"/>
                  </a:lnTo>
                  <a:lnTo>
                    <a:pt x="26" y="241"/>
                  </a:lnTo>
                  <a:lnTo>
                    <a:pt x="0" y="218"/>
                  </a:lnTo>
                  <a:lnTo>
                    <a:pt x="0" y="211"/>
                  </a:lnTo>
                  <a:lnTo>
                    <a:pt x="107" y="211"/>
                  </a:lnTo>
                  <a:lnTo>
                    <a:pt x="141" y="168"/>
                  </a:lnTo>
                  <a:lnTo>
                    <a:pt x="162" y="171"/>
                  </a:lnTo>
                  <a:lnTo>
                    <a:pt x="168" y="157"/>
                  </a:lnTo>
                  <a:lnTo>
                    <a:pt x="176" y="130"/>
                  </a:lnTo>
                  <a:lnTo>
                    <a:pt x="186" y="109"/>
                  </a:lnTo>
                  <a:lnTo>
                    <a:pt x="176" y="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5" name="Freeform 184">
              <a:extLst>
                <a:ext uri="{FF2B5EF4-FFF2-40B4-BE49-F238E27FC236}">
                  <a16:creationId xmlns:a16="http://schemas.microsoft.com/office/drawing/2014/main" id="{3437FEBF-15B4-4F7E-B6C0-862D2F23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702" y="1994567"/>
              <a:ext cx="782490" cy="675842"/>
            </a:xfrm>
            <a:custGeom>
              <a:avLst/>
              <a:gdLst>
                <a:gd name="T0" fmla="*/ 11 w 1089"/>
                <a:gd name="T1" fmla="*/ 44 h 1029"/>
                <a:gd name="T2" fmla="*/ 19 w 1089"/>
                <a:gd name="T3" fmla="*/ 39 h 1029"/>
                <a:gd name="T4" fmla="*/ 24 w 1089"/>
                <a:gd name="T5" fmla="*/ 44 h 1029"/>
                <a:gd name="T6" fmla="*/ 44 w 1089"/>
                <a:gd name="T7" fmla="*/ 45 h 1029"/>
                <a:gd name="T8" fmla="*/ 53 w 1089"/>
                <a:gd name="T9" fmla="*/ 49 h 1029"/>
                <a:gd name="T10" fmla="*/ 60 w 1089"/>
                <a:gd name="T11" fmla="*/ 48 h 1029"/>
                <a:gd name="T12" fmla="*/ 68 w 1089"/>
                <a:gd name="T13" fmla="*/ 46 h 1029"/>
                <a:gd name="T14" fmla="*/ 63 w 1089"/>
                <a:gd name="T15" fmla="*/ 29 h 1029"/>
                <a:gd name="T16" fmla="*/ 57 w 1089"/>
                <a:gd name="T17" fmla="*/ 16 h 1029"/>
                <a:gd name="T18" fmla="*/ 59 w 1089"/>
                <a:gd name="T19" fmla="*/ 5 h 1029"/>
                <a:gd name="T20" fmla="*/ 68 w 1089"/>
                <a:gd name="T21" fmla="*/ 2 h 1029"/>
                <a:gd name="T22" fmla="*/ 74 w 1089"/>
                <a:gd name="T23" fmla="*/ 1 h 1029"/>
                <a:gd name="T24" fmla="*/ 87 w 1089"/>
                <a:gd name="T25" fmla="*/ 4 h 1029"/>
                <a:gd name="T26" fmla="*/ 89 w 1089"/>
                <a:gd name="T27" fmla="*/ 11 h 1029"/>
                <a:gd name="T28" fmla="*/ 101 w 1089"/>
                <a:gd name="T29" fmla="*/ 6 h 1029"/>
                <a:gd name="T30" fmla="*/ 112 w 1089"/>
                <a:gd name="T31" fmla="*/ 25 h 1029"/>
                <a:gd name="T32" fmla="*/ 113 w 1089"/>
                <a:gd name="T33" fmla="*/ 28 h 1029"/>
                <a:gd name="T34" fmla="*/ 110 w 1089"/>
                <a:gd name="T35" fmla="*/ 29 h 1029"/>
                <a:gd name="T36" fmla="*/ 107 w 1089"/>
                <a:gd name="T37" fmla="*/ 34 h 1029"/>
                <a:gd name="T38" fmla="*/ 110 w 1089"/>
                <a:gd name="T39" fmla="*/ 43 h 1029"/>
                <a:gd name="T40" fmla="*/ 121 w 1089"/>
                <a:gd name="T41" fmla="*/ 50 h 1029"/>
                <a:gd name="T42" fmla="*/ 126 w 1089"/>
                <a:gd name="T43" fmla="*/ 58 h 1029"/>
                <a:gd name="T44" fmla="*/ 122 w 1089"/>
                <a:gd name="T45" fmla="*/ 64 h 1029"/>
                <a:gd name="T46" fmla="*/ 120 w 1089"/>
                <a:gd name="T47" fmla="*/ 75 h 1029"/>
                <a:gd name="T48" fmla="*/ 127 w 1089"/>
                <a:gd name="T49" fmla="*/ 80 h 1029"/>
                <a:gd name="T50" fmla="*/ 127 w 1089"/>
                <a:gd name="T51" fmla="*/ 91 h 1029"/>
                <a:gd name="T52" fmla="*/ 136 w 1089"/>
                <a:gd name="T53" fmla="*/ 97 h 1029"/>
                <a:gd name="T54" fmla="*/ 132 w 1089"/>
                <a:gd name="T55" fmla="*/ 103 h 1029"/>
                <a:gd name="T56" fmla="*/ 125 w 1089"/>
                <a:gd name="T57" fmla="*/ 102 h 1029"/>
                <a:gd name="T58" fmla="*/ 121 w 1089"/>
                <a:gd name="T59" fmla="*/ 101 h 1029"/>
                <a:gd name="T60" fmla="*/ 118 w 1089"/>
                <a:gd name="T61" fmla="*/ 111 h 1029"/>
                <a:gd name="T62" fmla="*/ 112 w 1089"/>
                <a:gd name="T63" fmla="*/ 114 h 1029"/>
                <a:gd name="T64" fmla="*/ 107 w 1089"/>
                <a:gd name="T65" fmla="*/ 117 h 1029"/>
                <a:gd name="T66" fmla="*/ 97 w 1089"/>
                <a:gd name="T67" fmla="*/ 123 h 1029"/>
                <a:gd name="T68" fmla="*/ 86 w 1089"/>
                <a:gd name="T69" fmla="*/ 126 h 1029"/>
                <a:gd name="T70" fmla="*/ 83 w 1089"/>
                <a:gd name="T71" fmla="*/ 111 h 1029"/>
                <a:gd name="T72" fmla="*/ 76 w 1089"/>
                <a:gd name="T73" fmla="*/ 111 h 1029"/>
                <a:gd name="T74" fmla="*/ 68 w 1089"/>
                <a:gd name="T75" fmla="*/ 111 h 1029"/>
                <a:gd name="T76" fmla="*/ 57 w 1089"/>
                <a:gd name="T77" fmla="*/ 114 h 1029"/>
                <a:gd name="T78" fmla="*/ 47 w 1089"/>
                <a:gd name="T79" fmla="*/ 112 h 1029"/>
                <a:gd name="T80" fmla="*/ 33 w 1089"/>
                <a:gd name="T81" fmla="*/ 115 h 1029"/>
                <a:gd name="T82" fmla="*/ 15 w 1089"/>
                <a:gd name="T83" fmla="*/ 105 h 1029"/>
                <a:gd name="T84" fmla="*/ 10 w 1089"/>
                <a:gd name="T85" fmla="*/ 94 h 1029"/>
                <a:gd name="T86" fmla="*/ 12 w 1089"/>
                <a:gd name="T87" fmla="*/ 85 h 1029"/>
                <a:gd name="T88" fmla="*/ 21 w 1089"/>
                <a:gd name="T89" fmla="*/ 79 h 1029"/>
                <a:gd name="T90" fmla="*/ 17 w 1089"/>
                <a:gd name="T91" fmla="*/ 74 h 1029"/>
                <a:gd name="T92" fmla="*/ 10 w 1089"/>
                <a:gd name="T93" fmla="*/ 71 h 1029"/>
                <a:gd name="T94" fmla="*/ 6 w 1089"/>
                <a:gd name="T95" fmla="*/ 64 h 1029"/>
                <a:gd name="T96" fmla="*/ 0 w 1089"/>
                <a:gd name="T97" fmla="*/ 52 h 10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89"/>
                <a:gd name="T148" fmla="*/ 0 h 1029"/>
                <a:gd name="T149" fmla="*/ 1089 w 1089"/>
                <a:gd name="T150" fmla="*/ 1029 h 102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89" h="1029">
                  <a:moveTo>
                    <a:pt x="28" y="388"/>
                  </a:moveTo>
                  <a:lnTo>
                    <a:pt x="58" y="363"/>
                  </a:lnTo>
                  <a:lnTo>
                    <a:pt x="89" y="354"/>
                  </a:lnTo>
                  <a:lnTo>
                    <a:pt x="120" y="350"/>
                  </a:lnTo>
                  <a:lnTo>
                    <a:pt x="128" y="328"/>
                  </a:lnTo>
                  <a:lnTo>
                    <a:pt x="152" y="318"/>
                  </a:lnTo>
                  <a:lnTo>
                    <a:pt x="168" y="339"/>
                  </a:lnTo>
                  <a:lnTo>
                    <a:pt x="176" y="363"/>
                  </a:lnTo>
                  <a:lnTo>
                    <a:pt x="199" y="357"/>
                  </a:lnTo>
                  <a:lnTo>
                    <a:pt x="244" y="347"/>
                  </a:lnTo>
                  <a:lnTo>
                    <a:pt x="294" y="325"/>
                  </a:lnTo>
                  <a:lnTo>
                    <a:pt x="356" y="363"/>
                  </a:lnTo>
                  <a:lnTo>
                    <a:pt x="419" y="375"/>
                  </a:lnTo>
                  <a:lnTo>
                    <a:pt x="425" y="391"/>
                  </a:lnTo>
                  <a:lnTo>
                    <a:pt x="425" y="396"/>
                  </a:lnTo>
                  <a:lnTo>
                    <a:pt x="407" y="417"/>
                  </a:lnTo>
                  <a:lnTo>
                    <a:pt x="419" y="440"/>
                  </a:lnTo>
                  <a:lnTo>
                    <a:pt x="481" y="385"/>
                  </a:lnTo>
                  <a:lnTo>
                    <a:pt x="526" y="406"/>
                  </a:lnTo>
                  <a:lnTo>
                    <a:pt x="523" y="385"/>
                  </a:lnTo>
                  <a:lnTo>
                    <a:pt x="550" y="375"/>
                  </a:lnTo>
                  <a:lnTo>
                    <a:pt x="550" y="357"/>
                  </a:lnTo>
                  <a:lnTo>
                    <a:pt x="526" y="336"/>
                  </a:lnTo>
                  <a:lnTo>
                    <a:pt x="505" y="239"/>
                  </a:lnTo>
                  <a:lnTo>
                    <a:pt x="502" y="233"/>
                  </a:lnTo>
                  <a:lnTo>
                    <a:pt x="491" y="233"/>
                  </a:lnTo>
                  <a:lnTo>
                    <a:pt x="457" y="134"/>
                  </a:lnTo>
                  <a:lnTo>
                    <a:pt x="469" y="97"/>
                  </a:lnTo>
                  <a:lnTo>
                    <a:pt x="433" y="60"/>
                  </a:lnTo>
                  <a:lnTo>
                    <a:pt x="478" y="42"/>
                  </a:lnTo>
                  <a:lnTo>
                    <a:pt x="512" y="13"/>
                  </a:lnTo>
                  <a:lnTo>
                    <a:pt x="536" y="3"/>
                  </a:lnTo>
                  <a:lnTo>
                    <a:pt x="544" y="18"/>
                  </a:lnTo>
                  <a:lnTo>
                    <a:pt x="560" y="18"/>
                  </a:lnTo>
                  <a:lnTo>
                    <a:pt x="585" y="0"/>
                  </a:lnTo>
                  <a:lnTo>
                    <a:pt x="596" y="15"/>
                  </a:lnTo>
                  <a:lnTo>
                    <a:pt x="615" y="13"/>
                  </a:lnTo>
                  <a:lnTo>
                    <a:pt x="654" y="27"/>
                  </a:lnTo>
                  <a:lnTo>
                    <a:pt x="696" y="32"/>
                  </a:lnTo>
                  <a:lnTo>
                    <a:pt x="670" y="51"/>
                  </a:lnTo>
                  <a:lnTo>
                    <a:pt x="691" y="103"/>
                  </a:lnTo>
                  <a:lnTo>
                    <a:pt x="712" y="91"/>
                  </a:lnTo>
                  <a:lnTo>
                    <a:pt x="764" y="89"/>
                  </a:lnTo>
                  <a:lnTo>
                    <a:pt x="788" y="73"/>
                  </a:lnTo>
                  <a:lnTo>
                    <a:pt x="813" y="51"/>
                  </a:lnTo>
                  <a:lnTo>
                    <a:pt x="881" y="117"/>
                  </a:lnTo>
                  <a:lnTo>
                    <a:pt x="904" y="129"/>
                  </a:lnTo>
                  <a:lnTo>
                    <a:pt x="903" y="200"/>
                  </a:lnTo>
                  <a:lnTo>
                    <a:pt x="921" y="208"/>
                  </a:lnTo>
                  <a:lnTo>
                    <a:pt x="920" y="225"/>
                  </a:lnTo>
                  <a:lnTo>
                    <a:pt x="911" y="231"/>
                  </a:lnTo>
                  <a:lnTo>
                    <a:pt x="900" y="222"/>
                  </a:lnTo>
                  <a:lnTo>
                    <a:pt x="892" y="225"/>
                  </a:lnTo>
                  <a:lnTo>
                    <a:pt x="881" y="233"/>
                  </a:lnTo>
                  <a:lnTo>
                    <a:pt x="879" y="252"/>
                  </a:lnTo>
                  <a:lnTo>
                    <a:pt x="869" y="263"/>
                  </a:lnTo>
                  <a:lnTo>
                    <a:pt x="859" y="273"/>
                  </a:lnTo>
                  <a:lnTo>
                    <a:pt x="845" y="278"/>
                  </a:lnTo>
                  <a:lnTo>
                    <a:pt x="859" y="309"/>
                  </a:lnTo>
                  <a:lnTo>
                    <a:pt x="881" y="349"/>
                  </a:lnTo>
                  <a:lnTo>
                    <a:pt x="911" y="337"/>
                  </a:lnTo>
                  <a:lnTo>
                    <a:pt x="951" y="398"/>
                  </a:lnTo>
                  <a:lnTo>
                    <a:pt x="971" y="402"/>
                  </a:lnTo>
                  <a:lnTo>
                    <a:pt x="993" y="417"/>
                  </a:lnTo>
                  <a:lnTo>
                    <a:pt x="1007" y="440"/>
                  </a:lnTo>
                  <a:lnTo>
                    <a:pt x="1010" y="471"/>
                  </a:lnTo>
                  <a:lnTo>
                    <a:pt x="990" y="498"/>
                  </a:lnTo>
                  <a:lnTo>
                    <a:pt x="980" y="500"/>
                  </a:lnTo>
                  <a:lnTo>
                    <a:pt x="983" y="519"/>
                  </a:lnTo>
                  <a:lnTo>
                    <a:pt x="945" y="529"/>
                  </a:lnTo>
                  <a:lnTo>
                    <a:pt x="933" y="592"/>
                  </a:lnTo>
                  <a:lnTo>
                    <a:pt x="961" y="607"/>
                  </a:lnTo>
                  <a:lnTo>
                    <a:pt x="986" y="613"/>
                  </a:lnTo>
                  <a:lnTo>
                    <a:pt x="1013" y="628"/>
                  </a:lnTo>
                  <a:lnTo>
                    <a:pt x="1023" y="641"/>
                  </a:lnTo>
                  <a:lnTo>
                    <a:pt x="1010" y="676"/>
                  </a:lnTo>
                  <a:lnTo>
                    <a:pt x="1010" y="713"/>
                  </a:lnTo>
                  <a:lnTo>
                    <a:pt x="1017" y="731"/>
                  </a:lnTo>
                  <a:lnTo>
                    <a:pt x="1075" y="752"/>
                  </a:lnTo>
                  <a:lnTo>
                    <a:pt x="1086" y="762"/>
                  </a:lnTo>
                  <a:lnTo>
                    <a:pt x="1089" y="783"/>
                  </a:lnTo>
                  <a:lnTo>
                    <a:pt x="1077" y="797"/>
                  </a:lnTo>
                  <a:lnTo>
                    <a:pt x="1069" y="815"/>
                  </a:lnTo>
                  <a:lnTo>
                    <a:pt x="1062" y="828"/>
                  </a:lnTo>
                  <a:lnTo>
                    <a:pt x="1044" y="807"/>
                  </a:lnTo>
                  <a:lnTo>
                    <a:pt x="1031" y="804"/>
                  </a:lnTo>
                  <a:lnTo>
                    <a:pt x="1007" y="818"/>
                  </a:lnTo>
                  <a:lnTo>
                    <a:pt x="996" y="825"/>
                  </a:lnTo>
                  <a:lnTo>
                    <a:pt x="983" y="807"/>
                  </a:lnTo>
                  <a:lnTo>
                    <a:pt x="972" y="815"/>
                  </a:lnTo>
                  <a:lnTo>
                    <a:pt x="975" y="841"/>
                  </a:lnTo>
                  <a:lnTo>
                    <a:pt x="961" y="876"/>
                  </a:lnTo>
                  <a:lnTo>
                    <a:pt x="945" y="894"/>
                  </a:lnTo>
                  <a:lnTo>
                    <a:pt x="948" y="912"/>
                  </a:lnTo>
                  <a:lnTo>
                    <a:pt x="909" y="933"/>
                  </a:lnTo>
                  <a:lnTo>
                    <a:pt x="900" y="915"/>
                  </a:lnTo>
                  <a:lnTo>
                    <a:pt x="890" y="915"/>
                  </a:lnTo>
                  <a:lnTo>
                    <a:pt x="862" y="921"/>
                  </a:lnTo>
                  <a:lnTo>
                    <a:pt x="862" y="942"/>
                  </a:lnTo>
                  <a:lnTo>
                    <a:pt x="837" y="942"/>
                  </a:lnTo>
                  <a:lnTo>
                    <a:pt x="812" y="966"/>
                  </a:lnTo>
                  <a:lnTo>
                    <a:pt x="778" y="984"/>
                  </a:lnTo>
                  <a:lnTo>
                    <a:pt x="736" y="1029"/>
                  </a:lnTo>
                  <a:lnTo>
                    <a:pt x="696" y="1021"/>
                  </a:lnTo>
                  <a:lnTo>
                    <a:pt x="694" y="1012"/>
                  </a:lnTo>
                  <a:lnTo>
                    <a:pt x="730" y="953"/>
                  </a:lnTo>
                  <a:lnTo>
                    <a:pt x="682" y="883"/>
                  </a:lnTo>
                  <a:lnTo>
                    <a:pt x="667" y="888"/>
                  </a:lnTo>
                  <a:lnTo>
                    <a:pt x="629" y="873"/>
                  </a:lnTo>
                  <a:lnTo>
                    <a:pt x="620" y="880"/>
                  </a:lnTo>
                  <a:lnTo>
                    <a:pt x="609" y="894"/>
                  </a:lnTo>
                  <a:lnTo>
                    <a:pt x="588" y="888"/>
                  </a:lnTo>
                  <a:lnTo>
                    <a:pt x="570" y="915"/>
                  </a:lnTo>
                  <a:lnTo>
                    <a:pt x="547" y="894"/>
                  </a:lnTo>
                  <a:lnTo>
                    <a:pt x="515" y="901"/>
                  </a:lnTo>
                  <a:lnTo>
                    <a:pt x="481" y="888"/>
                  </a:lnTo>
                  <a:lnTo>
                    <a:pt x="457" y="912"/>
                  </a:lnTo>
                  <a:lnTo>
                    <a:pt x="431" y="901"/>
                  </a:lnTo>
                  <a:lnTo>
                    <a:pt x="409" y="924"/>
                  </a:lnTo>
                  <a:lnTo>
                    <a:pt x="383" y="901"/>
                  </a:lnTo>
                  <a:lnTo>
                    <a:pt x="364" y="909"/>
                  </a:lnTo>
                  <a:lnTo>
                    <a:pt x="297" y="921"/>
                  </a:lnTo>
                  <a:lnTo>
                    <a:pt x="270" y="921"/>
                  </a:lnTo>
                  <a:lnTo>
                    <a:pt x="262" y="931"/>
                  </a:lnTo>
                  <a:lnTo>
                    <a:pt x="149" y="849"/>
                  </a:lnTo>
                  <a:lnTo>
                    <a:pt x="123" y="843"/>
                  </a:lnTo>
                  <a:lnTo>
                    <a:pt x="69" y="797"/>
                  </a:lnTo>
                  <a:lnTo>
                    <a:pt x="82" y="775"/>
                  </a:lnTo>
                  <a:lnTo>
                    <a:pt x="82" y="759"/>
                  </a:lnTo>
                  <a:lnTo>
                    <a:pt x="107" y="737"/>
                  </a:lnTo>
                  <a:lnTo>
                    <a:pt x="97" y="710"/>
                  </a:lnTo>
                  <a:lnTo>
                    <a:pt x="97" y="683"/>
                  </a:lnTo>
                  <a:lnTo>
                    <a:pt x="137" y="658"/>
                  </a:lnTo>
                  <a:lnTo>
                    <a:pt x="165" y="649"/>
                  </a:lnTo>
                  <a:lnTo>
                    <a:pt x="170" y="634"/>
                  </a:lnTo>
                  <a:lnTo>
                    <a:pt x="176" y="604"/>
                  </a:lnTo>
                  <a:lnTo>
                    <a:pt x="165" y="592"/>
                  </a:lnTo>
                  <a:lnTo>
                    <a:pt x="139" y="595"/>
                  </a:lnTo>
                  <a:lnTo>
                    <a:pt x="120" y="602"/>
                  </a:lnTo>
                  <a:lnTo>
                    <a:pt x="97" y="602"/>
                  </a:lnTo>
                  <a:lnTo>
                    <a:pt x="85" y="574"/>
                  </a:lnTo>
                  <a:lnTo>
                    <a:pt x="85" y="558"/>
                  </a:lnTo>
                  <a:lnTo>
                    <a:pt x="61" y="537"/>
                  </a:lnTo>
                  <a:lnTo>
                    <a:pt x="52" y="516"/>
                  </a:lnTo>
                  <a:lnTo>
                    <a:pt x="69" y="495"/>
                  </a:lnTo>
                  <a:lnTo>
                    <a:pt x="6" y="432"/>
                  </a:lnTo>
                  <a:lnTo>
                    <a:pt x="3" y="420"/>
                  </a:lnTo>
                  <a:lnTo>
                    <a:pt x="0" y="415"/>
                  </a:lnTo>
                  <a:lnTo>
                    <a:pt x="28" y="3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6" name="Freeform 185">
              <a:extLst>
                <a:ext uri="{FF2B5EF4-FFF2-40B4-BE49-F238E27FC236}">
                  <a16:creationId xmlns:a16="http://schemas.microsoft.com/office/drawing/2014/main" id="{ECE8EE82-7574-4FAB-8121-D7045261D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82" y="2516569"/>
              <a:ext cx="1075923" cy="549614"/>
            </a:xfrm>
            <a:custGeom>
              <a:avLst/>
              <a:gdLst>
                <a:gd name="T0" fmla="*/ 21 w 1497"/>
                <a:gd name="T1" fmla="*/ 20 h 838"/>
                <a:gd name="T2" fmla="*/ 28 w 1497"/>
                <a:gd name="T3" fmla="*/ 23 h 838"/>
                <a:gd name="T4" fmla="*/ 49 w 1497"/>
                <a:gd name="T5" fmla="*/ 30 h 838"/>
                <a:gd name="T6" fmla="*/ 54 w 1497"/>
                <a:gd name="T7" fmla="*/ 27 h 838"/>
                <a:gd name="T8" fmla="*/ 57 w 1497"/>
                <a:gd name="T9" fmla="*/ 19 h 838"/>
                <a:gd name="T10" fmla="*/ 66 w 1497"/>
                <a:gd name="T11" fmla="*/ 18 h 838"/>
                <a:gd name="T12" fmla="*/ 65 w 1497"/>
                <a:gd name="T13" fmla="*/ 10 h 838"/>
                <a:gd name="T14" fmla="*/ 75 w 1497"/>
                <a:gd name="T15" fmla="*/ 4 h 838"/>
                <a:gd name="T16" fmla="*/ 79 w 1497"/>
                <a:gd name="T17" fmla="*/ 0 h 838"/>
                <a:gd name="T18" fmla="*/ 90 w 1497"/>
                <a:gd name="T19" fmla="*/ 7 h 838"/>
                <a:gd name="T20" fmla="*/ 110 w 1497"/>
                <a:gd name="T21" fmla="*/ 15 h 838"/>
                <a:gd name="T22" fmla="*/ 119 w 1497"/>
                <a:gd name="T23" fmla="*/ 13 h 838"/>
                <a:gd name="T24" fmla="*/ 129 w 1497"/>
                <a:gd name="T25" fmla="*/ 15 h 838"/>
                <a:gd name="T26" fmla="*/ 140 w 1497"/>
                <a:gd name="T27" fmla="*/ 12 h 838"/>
                <a:gd name="T28" fmla="*/ 147 w 1497"/>
                <a:gd name="T29" fmla="*/ 12 h 838"/>
                <a:gd name="T30" fmla="*/ 157 w 1497"/>
                <a:gd name="T31" fmla="*/ 11 h 838"/>
                <a:gd name="T32" fmla="*/ 158 w 1497"/>
                <a:gd name="T33" fmla="*/ 28 h 838"/>
                <a:gd name="T34" fmla="*/ 166 w 1497"/>
                <a:gd name="T35" fmla="*/ 30 h 838"/>
                <a:gd name="T36" fmla="*/ 175 w 1497"/>
                <a:gd name="T37" fmla="*/ 38 h 838"/>
                <a:gd name="T38" fmla="*/ 177 w 1497"/>
                <a:gd name="T39" fmla="*/ 45 h 838"/>
                <a:gd name="T40" fmla="*/ 185 w 1497"/>
                <a:gd name="T41" fmla="*/ 54 h 838"/>
                <a:gd name="T42" fmla="*/ 184 w 1497"/>
                <a:gd name="T43" fmla="*/ 57 h 838"/>
                <a:gd name="T44" fmla="*/ 178 w 1497"/>
                <a:gd name="T45" fmla="*/ 69 h 838"/>
                <a:gd name="T46" fmla="*/ 172 w 1497"/>
                <a:gd name="T47" fmla="*/ 79 h 838"/>
                <a:gd name="T48" fmla="*/ 166 w 1497"/>
                <a:gd name="T49" fmla="*/ 76 h 838"/>
                <a:gd name="T50" fmla="*/ 153 w 1497"/>
                <a:gd name="T51" fmla="*/ 80 h 838"/>
                <a:gd name="T52" fmla="*/ 147 w 1497"/>
                <a:gd name="T53" fmla="*/ 78 h 838"/>
                <a:gd name="T54" fmla="*/ 138 w 1497"/>
                <a:gd name="T55" fmla="*/ 78 h 838"/>
                <a:gd name="T56" fmla="*/ 131 w 1497"/>
                <a:gd name="T57" fmla="*/ 80 h 838"/>
                <a:gd name="T58" fmla="*/ 122 w 1497"/>
                <a:gd name="T59" fmla="*/ 77 h 838"/>
                <a:gd name="T60" fmla="*/ 112 w 1497"/>
                <a:gd name="T61" fmla="*/ 79 h 838"/>
                <a:gd name="T62" fmla="*/ 99 w 1497"/>
                <a:gd name="T63" fmla="*/ 79 h 838"/>
                <a:gd name="T64" fmla="*/ 85 w 1497"/>
                <a:gd name="T65" fmla="*/ 88 h 838"/>
                <a:gd name="T66" fmla="*/ 76 w 1497"/>
                <a:gd name="T67" fmla="*/ 89 h 838"/>
                <a:gd name="T68" fmla="*/ 70 w 1497"/>
                <a:gd name="T69" fmla="*/ 98 h 838"/>
                <a:gd name="T70" fmla="*/ 66 w 1497"/>
                <a:gd name="T71" fmla="*/ 99 h 838"/>
                <a:gd name="T72" fmla="*/ 59 w 1497"/>
                <a:gd name="T73" fmla="*/ 104 h 838"/>
                <a:gd name="T74" fmla="*/ 43 w 1497"/>
                <a:gd name="T75" fmla="*/ 91 h 838"/>
                <a:gd name="T76" fmla="*/ 42 w 1497"/>
                <a:gd name="T77" fmla="*/ 86 h 838"/>
                <a:gd name="T78" fmla="*/ 41 w 1497"/>
                <a:gd name="T79" fmla="*/ 81 h 838"/>
                <a:gd name="T80" fmla="*/ 34 w 1497"/>
                <a:gd name="T81" fmla="*/ 76 h 838"/>
                <a:gd name="T82" fmla="*/ 36 w 1497"/>
                <a:gd name="T83" fmla="*/ 71 h 838"/>
                <a:gd name="T84" fmla="*/ 28 w 1497"/>
                <a:gd name="T85" fmla="*/ 63 h 838"/>
                <a:gd name="T86" fmla="*/ 17 w 1497"/>
                <a:gd name="T87" fmla="*/ 57 h 838"/>
                <a:gd name="T88" fmla="*/ 3 w 1497"/>
                <a:gd name="T89" fmla="*/ 56 h 838"/>
                <a:gd name="T90" fmla="*/ 2 w 1497"/>
                <a:gd name="T91" fmla="*/ 45 h 838"/>
                <a:gd name="T92" fmla="*/ 4 w 1497"/>
                <a:gd name="T93" fmla="*/ 36 h 838"/>
                <a:gd name="T94" fmla="*/ 14 w 1497"/>
                <a:gd name="T95" fmla="*/ 22 h 8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7"/>
                <a:gd name="T145" fmla="*/ 0 h 838"/>
                <a:gd name="T146" fmla="*/ 1497 w 1497"/>
                <a:gd name="T147" fmla="*/ 838 h 83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7" h="838">
                  <a:moveTo>
                    <a:pt x="137" y="151"/>
                  </a:moveTo>
                  <a:lnTo>
                    <a:pt x="157" y="148"/>
                  </a:lnTo>
                  <a:lnTo>
                    <a:pt x="171" y="166"/>
                  </a:lnTo>
                  <a:lnTo>
                    <a:pt x="200" y="151"/>
                  </a:lnTo>
                  <a:lnTo>
                    <a:pt x="213" y="153"/>
                  </a:lnTo>
                  <a:lnTo>
                    <a:pt x="231" y="189"/>
                  </a:lnTo>
                  <a:lnTo>
                    <a:pt x="307" y="214"/>
                  </a:lnTo>
                  <a:lnTo>
                    <a:pt x="379" y="248"/>
                  </a:lnTo>
                  <a:lnTo>
                    <a:pt x="393" y="241"/>
                  </a:lnTo>
                  <a:lnTo>
                    <a:pt x="403" y="227"/>
                  </a:lnTo>
                  <a:lnTo>
                    <a:pt x="425" y="234"/>
                  </a:lnTo>
                  <a:lnTo>
                    <a:pt x="435" y="218"/>
                  </a:lnTo>
                  <a:lnTo>
                    <a:pt x="428" y="205"/>
                  </a:lnTo>
                  <a:lnTo>
                    <a:pt x="425" y="193"/>
                  </a:lnTo>
                  <a:lnTo>
                    <a:pt x="462" y="155"/>
                  </a:lnTo>
                  <a:lnTo>
                    <a:pt x="476" y="153"/>
                  </a:lnTo>
                  <a:lnTo>
                    <a:pt x="507" y="179"/>
                  </a:lnTo>
                  <a:lnTo>
                    <a:pt x="535" y="151"/>
                  </a:lnTo>
                  <a:lnTo>
                    <a:pt x="524" y="121"/>
                  </a:lnTo>
                  <a:lnTo>
                    <a:pt x="521" y="106"/>
                  </a:lnTo>
                  <a:lnTo>
                    <a:pt x="525" y="85"/>
                  </a:lnTo>
                  <a:lnTo>
                    <a:pt x="539" y="70"/>
                  </a:lnTo>
                  <a:lnTo>
                    <a:pt x="557" y="51"/>
                  </a:lnTo>
                  <a:lnTo>
                    <a:pt x="605" y="33"/>
                  </a:lnTo>
                  <a:lnTo>
                    <a:pt x="605" y="11"/>
                  </a:lnTo>
                  <a:lnTo>
                    <a:pt x="618" y="0"/>
                  </a:lnTo>
                  <a:lnTo>
                    <a:pt x="632" y="2"/>
                  </a:lnTo>
                  <a:lnTo>
                    <a:pt x="647" y="6"/>
                  </a:lnTo>
                  <a:lnTo>
                    <a:pt x="695" y="49"/>
                  </a:lnTo>
                  <a:lnTo>
                    <a:pt x="726" y="56"/>
                  </a:lnTo>
                  <a:lnTo>
                    <a:pt x="836" y="137"/>
                  </a:lnTo>
                  <a:lnTo>
                    <a:pt x="846" y="127"/>
                  </a:lnTo>
                  <a:lnTo>
                    <a:pt x="881" y="127"/>
                  </a:lnTo>
                  <a:lnTo>
                    <a:pt x="896" y="122"/>
                  </a:lnTo>
                  <a:lnTo>
                    <a:pt x="940" y="117"/>
                  </a:lnTo>
                  <a:lnTo>
                    <a:pt x="957" y="107"/>
                  </a:lnTo>
                  <a:lnTo>
                    <a:pt x="983" y="130"/>
                  </a:lnTo>
                  <a:lnTo>
                    <a:pt x="1005" y="107"/>
                  </a:lnTo>
                  <a:lnTo>
                    <a:pt x="1033" y="120"/>
                  </a:lnTo>
                  <a:lnTo>
                    <a:pt x="1055" y="94"/>
                  </a:lnTo>
                  <a:lnTo>
                    <a:pt x="1086" y="107"/>
                  </a:lnTo>
                  <a:lnTo>
                    <a:pt x="1121" y="100"/>
                  </a:lnTo>
                  <a:lnTo>
                    <a:pt x="1144" y="120"/>
                  </a:lnTo>
                  <a:lnTo>
                    <a:pt x="1162" y="94"/>
                  </a:lnTo>
                  <a:lnTo>
                    <a:pt x="1183" y="100"/>
                  </a:lnTo>
                  <a:lnTo>
                    <a:pt x="1200" y="78"/>
                  </a:lnTo>
                  <a:lnTo>
                    <a:pt x="1237" y="94"/>
                  </a:lnTo>
                  <a:lnTo>
                    <a:pt x="1256" y="90"/>
                  </a:lnTo>
                  <a:lnTo>
                    <a:pt x="1304" y="160"/>
                  </a:lnTo>
                  <a:lnTo>
                    <a:pt x="1269" y="215"/>
                  </a:lnTo>
                  <a:lnTo>
                    <a:pt x="1270" y="227"/>
                  </a:lnTo>
                  <a:lnTo>
                    <a:pt x="1279" y="229"/>
                  </a:lnTo>
                  <a:lnTo>
                    <a:pt x="1310" y="235"/>
                  </a:lnTo>
                  <a:lnTo>
                    <a:pt x="1332" y="245"/>
                  </a:lnTo>
                  <a:lnTo>
                    <a:pt x="1360" y="286"/>
                  </a:lnTo>
                  <a:lnTo>
                    <a:pt x="1387" y="287"/>
                  </a:lnTo>
                  <a:lnTo>
                    <a:pt x="1403" y="307"/>
                  </a:lnTo>
                  <a:lnTo>
                    <a:pt x="1395" y="323"/>
                  </a:lnTo>
                  <a:lnTo>
                    <a:pt x="1397" y="340"/>
                  </a:lnTo>
                  <a:lnTo>
                    <a:pt x="1417" y="360"/>
                  </a:lnTo>
                  <a:lnTo>
                    <a:pt x="1452" y="413"/>
                  </a:lnTo>
                  <a:lnTo>
                    <a:pt x="1474" y="415"/>
                  </a:lnTo>
                  <a:lnTo>
                    <a:pt x="1487" y="433"/>
                  </a:lnTo>
                  <a:lnTo>
                    <a:pt x="1497" y="442"/>
                  </a:lnTo>
                  <a:lnTo>
                    <a:pt x="1490" y="454"/>
                  </a:lnTo>
                  <a:lnTo>
                    <a:pt x="1474" y="460"/>
                  </a:lnTo>
                  <a:lnTo>
                    <a:pt x="1456" y="481"/>
                  </a:lnTo>
                  <a:lnTo>
                    <a:pt x="1443" y="517"/>
                  </a:lnTo>
                  <a:lnTo>
                    <a:pt x="1428" y="557"/>
                  </a:lnTo>
                  <a:lnTo>
                    <a:pt x="1404" y="609"/>
                  </a:lnTo>
                  <a:lnTo>
                    <a:pt x="1395" y="624"/>
                  </a:lnTo>
                  <a:lnTo>
                    <a:pt x="1383" y="637"/>
                  </a:lnTo>
                  <a:lnTo>
                    <a:pt x="1365" y="637"/>
                  </a:lnTo>
                  <a:lnTo>
                    <a:pt x="1352" y="629"/>
                  </a:lnTo>
                  <a:lnTo>
                    <a:pt x="1328" y="610"/>
                  </a:lnTo>
                  <a:lnTo>
                    <a:pt x="1262" y="610"/>
                  </a:lnTo>
                  <a:lnTo>
                    <a:pt x="1244" y="637"/>
                  </a:lnTo>
                  <a:lnTo>
                    <a:pt x="1228" y="647"/>
                  </a:lnTo>
                  <a:lnTo>
                    <a:pt x="1207" y="650"/>
                  </a:lnTo>
                  <a:lnTo>
                    <a:pt x="1194" y="637"/>
                  </a:lnTo>
                  <a:lnTo>
                    <a:pt x="1176" y="629"/>
                  </a:lnTo>
                  <a:lnTo>
                    <a:pt x="1155" y="631"/>
                  </a:lnTo>
                  <a:lnTo>
                    <a:pt x="1137" y="640"/>
                  </a:lnTo>
                  <a:lnTo>
                    <a:pt x="1110" y="629"/>
                  </a:lnTo>
                  <a:lnTo>
                    <a:pt x="1092" y="631"/>
                  </a:lnTo>
                  <a:lnTo>
                    <a:pt x="1068" y="644"/>
                  </a:lnTo>
                  <a:lnTo>
                    <a:pt x="1050" y="644"/>
                  </a:lnTo>
                  <a:lnTo>
                    <a:pt x="1019" y="647"/>
                  </a:lnTo>
                  <a:lnTo>
                    <a:pt x="999" y="637"/>
                  </a:lnTo>
                  <a:lnTo>
                    <a:pt x="981" y="624"/>
                  </a:lnTo>
                  <a:lnTo>
                    <a:pt x="972" y="631"/>
                  </a:lnTo>
                  <a:lnTo>
                    <a:pt x="927" y="631"/>
                  </a:lnTo>
                  <a:lnTo>
                    <a:pt x="899" y="637"/>
                  </a:lnTo>
                  <a:lnTo>
                    <a:pt x="875" y="631"/>
                  </a:lnTo>
                  <a:lnTo>
                    <a:pt x="805" y="631"/>
                  </a:lnTo>
                  <a:lnTo>
                    <a:pt x="799" y="634"/>
                  </a:lnTo>
                  <a:lnTo>
                    <a:pt x="744" y="689"/>
                  </a:lnTo>
                  <a:lnTo>
                    <a:pt x="708" y="710"/>
                  </a:lnTo>
                  <a:lnTo>
                    <a:pt x="684" y="707"/>
                  </a:lnTo>
                  <a:lnTo>
                    <a:pt x="663" y="710"/>
                  </a:lnTo>
                  <a:lnTo>
                    <a:pt x="632" y="713"/>
                  </a:lnTo>
                  <a:lnTo>
                    <a:pt x="614" y="718"/>
                  </a:lnTo>
                  <a:lnTo>
                    <a:pt x="584" y="747"/>
                  </a:lnTo>
                  <a:lnTo>
                    <a:pt x="571" y="762"/>
                  </a:lnTo>
                  <a:lnTo>
                    <a:pt x="563" y="792"/>
                  </a:lnTo>
                  <a:lnTo>
                    <a:pt x="545" y="817"/>
                  </a:lnTo>
                  <a:lnTo>
                    <a:pt x="542" y="797"/>
                  </a:lnTo>
                  <a:lnTo>
                    <a:pt x="535" y="797"/>
                  </a:lnTo>
                  <a:lnTo>
                    <a:pt x="526" y="807"/>
                  </a:lnTo>
                  <a:lnTo>
                    <a:pt x="526" y="820"/>
                  </a:lnTo>
                  <a:lnTo>
                    <a:pt x="474" y="838"/>
                  </a:lnTo>
                  <a:lnTo>
                    <a:pt x="460" y="823"/>
                  </a:lnTo>
                  <a:lnTo>
                    <a:pt x="346" y="759"/>
                  </a:lnTo>
                  <a:lnTo>
                    <a:pt x="344" y="734"/>
                  </a:lnTo>
                  <a:lnTo>
                    <a:pt x="318" y="703"/>
                  </a:lnTo>
                  <a:lnTo>
                    <a:pt x="321" y="686"/>
                  </a:lnTo>
                  <a:lnTo>
                    <a:pt x="341" y="695"/>
                  </a:lnTo>
                  <a:lnTo>
                    <a:pt x="349" y="686"/>
                  </a:lnTo>
                  <a:lnTo>
                    <a:pt x="344" y="671"/>
                  </a:lnTo>
                  <a:lnTo>
                    <a:pt x="334" y="652"/>
                  </a:lnTo>
                  <a:lnTo>
                    <a:pt x="318" y="644"/>
                  </a:lnTo>
                  <a:lnTo>
                    <a:pt x="310" y="650"/>
                  </a:lnTo>
                  <a:lnTo>
                    <a:pt x="276" y="616"/>
                  </a:lnTo>
                  <a:lnTo>
                    <a:pt x="280" y="609"/>
                  </a:lnTo>
                  <a:lnTo>
                    <a:pt x="292" y="596"/>
                  </a:lnTo>
                  <a:lnTo>
                    <a:pt x="289" y="572"/>
                  </a:lnTo>
                  <a:lnTo>
                    <a:pt x="270" y="536"/>
                  </a:lnTo>
                  <a:lnTo>
                    <a:pt x="252" y="522"/>
                  </a:lnTo>
                  <a:lnTo>
                    <a:pt x="231" y="509"/>
                  </a:lnTo>
                  <a:lnTo>
                    <a:pt x="183" y="481"/>
                  </a:lnTo>
                  <a:lnTo>
                    <a:pt x="152" y="460"/>
                  </a:lnTo>
                  <a:lnTo>
                    <a:pt x="137" y="463"/>
                  </a:lnTo>
                  <a:lnTo>
                    <a:pt x="107" y="439"/>
                  </a:lnTo>
                  <a:lnTo>
                    <a:pt x="34" y="439"/>
                  </a:lnTo>
                  <a:lnTo>
                    <a:pt x="26" y="449"/>
                  </a:lnTo>
                  <a:lnTo>
                    <a:pt x="19" y="430"/>
                  </a:lnTo>
                  <a:lnTo>
                    <a:pt x="22" y="399"/>
                  </a:lnTo>
                  <a:lnTo>
                    <a:pt x="22" y="367"/>
                  </a:lnTo>
                  <a:lnTo>
                    <a:pt x="10" y="336"/>
                  </a:lnTo>
                  <a:lnTo>
                    <a:pt x="0" y="321"/>
                  </a:lnTo>
                  <a:lnTo>
                    <a:pt x="37" y="288"/>
                  </a:lnTo>
                  <a:lnTo>
                    <a:pt x="85" y="229"/>
                  </a:lnTo>
                  <a:lnTo>
                    <a:pt x="89" y="208"/>
                  </a:lnTo>
                  <a:lnTo>
                    <a:pt x="119" y="179"/>
                  </a:lnTo>
                  <a:lnTo>
                    <a:pt x="140" y="179"/>
                  </a:lnTo>
                  <a:lnTo>
                    <a:pt x="137" y="151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7" name="Freeform 186">
              <a:extLst>
                <a:ext uri="{FF2B5EF4-FFF2-40B4-BE49-F238E27FC236}">
                  <a16:creationId xmlns:a16="http://schemas.microsoft.com/office/drawing/2014/main" id="{E3E0E2D6-0B8E-44F8-BDF6-D5840C63B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034" y="2523143"/>
              <a:ext cx="302064" cy="284011"/>
            </a:xfrm>
            <a:custGeom>
              <a:avLst/>
              <a:gdLst>
                <a:gd name="T0" fmla="*/ 24 w 420"/>
                <a:gd name="T1" fmla="*/ 54 h 433"/>
                <a:gd name="T2" fmla="*/ 26 w 420"/>
                <a:gd name="T3" fmla="*/ 51 h 433"/>
                <a:gd name="T4" fmla="*/ 28 w 420"/>
                <a:gd name="T5" fmla="*/ 51 h 433"/>
                <a:gd name="T6" fmla="*/ 29 w 420"/>
                <a:gd name="T7" fmla="*/ 51 h 433"/>
                <a:gd name="T8" fmla="*/ 29 w 420"/>
                <a:gd name="T9" fmla="*/ 48 h 433"/>
                <a:gd name="T10" fmla="*/ 31 w 420"/>
                <a:gd name="T11" fmla="*/ 46 h 433"/>
                <a:gd name="T12" fmla="*/ 34 w 420"/>
                <a:gd name="T13" fmla="*/ 45 h 433"/>
                <a:gd name="T14" fmla="*/ 42 w 420"/>
                <a:gd name="T15" fmla="*/ 45 h 433"/>
                <a:gd name="T16" fmla="*/ 45 w 420"/>
                <a:gd name="T17" fmla="*/ 45 h 433"/>
                <a:gd name="T18" fmla="*/ 48 w 420"/>
                <a:gd name="T19" fmla="*/ 44 h 433"/>
                <a:gd name="T20" fmla="*/ 50 w 420"/>
                <a:gd name="T21" fmla="*/ 44 h 433"/>
                <a:gd name="T22" fmla="*/ 51 w 420"/>
                <a:gd name="T23" fmla="*/ 43 h 433"/>
                <a:gd name="T24" fmla="*/ 53 w 420"/>
                <a:gd name="T25" fmla="*/ 42 h 433"/>
                <a:gd name="T26" fmla="*/ 52 w 420"/>
                <a:gd name="T27" fmla="*/ 39 h 433"/>
                <a:gd name="T28" fmla="*/ 51 w 420"/>
                <a:gd name="T29" fmla="*/ 40 h 433"/>
                <a:gd name="T30" fmla="*/ 49 w 420"/>
                <a:gd name="T31" fmla="*/ 40 h 433"/>
                <a:gd name="T32" fmla="*/ 48 w 420"/>
                <a:gd name="T33" fmla="*/ 39 h 433"/>
                <a:gd name="T34" fmla="*/ 49 w 420"/>
                <a:gd name="T35" fmla="*/ 36 h 433"/>
                <a:gd name="T36" fmla="*/ 50 w 420"/>
                <a:gd name="T37" fmla="*/ 35 h 433"/>
                <a:gd name="T38" fmla="*/ 50 w 420"/>
                <a:gd name="T39" fmla="*/ 33 h 433"/>
                <a:gd name="T40" fmla="*/ 47 w 420"/>
                <a:gd name="T41" fmla="*/ 30 h 433"/>
                <a:gd name="T42" fmla="*/ 45 w 420"/>
                <a:gd name="T43" fmla="*/ 27 h 433"/>
                <a:gd name="T44" fmla="*/ 42 w 420"/>
                <a:gd name="T45" fmla="*/ 25 h 433"/>
                <a:gd name="T46" fmla="*/ 42 w 420"/>
                <a:gd name="T47" fmla="*/ 23 h 433"/>
                <a:gd name="T48" fmla="*/ 42 w 420"/>
                <a:gd name="T49" fmla="*/ 20 h 433"/>
                <a:gd name="T50" fmla="*/ 43 w 420"/>
                <a:gd name="T51" fmla="*/ 17 h 433"/>
                <a:gd name="T52" fmla="*/ 41 w 420"/>
                <a:gd name="T53" fmla="*/ 15 h 433"/>
                <a:gd name="T54" fmla="*/ 42 w 420"/>
                <a:gd name="T55" fmla="*/ 9 h 433"/>
                <a:gd name="T56" fmla="*/ 41 w 420"/>
                <a:gd name="T57" fmla="*/ 2 h 433"/>
                <a:gd name="T58" fmla="*/ 39 w 420"/>
                <a:gd name="T59" fmla="*/ 0 h 433"/>
                <a:gd name="T60" fmla="*/ 37 w 420"/>
                <a:gd name="T61" fmla="*/ 0 h 433"/>
                <a:gd name="T62" fmla="*/ 33 w 420"/>
                <a:gd name="T63" fmla="*/ 2 h 433"/>
                <a:gd name="T64" fmla="*/ 31 w 420"/>
                <a:gd name="T65" fmla="*/ 0 h 433"/>
                <a:gd name="T66" fmla="*/ 30 w 420"/>
                <a:gd name="T67" fmla="*/ 1 h 433"/>
                <a:gd name="T68" fmla="*/ 31 w 420"/>
                <a:gd name="T69" fmla="*/ 3 h 433"/>
                <a:gd name="T70" fmla="*/ 29 w 420"/>
                <a:gd name="T71" fmla="*/ 8 h 433"/>
                <a:gd name="T72" fmla="*/ 27 w 420"/>
                <a:gd name="T73" fmla="*/ 11 h 433"/>
                <a:gd name="T74" fmla="*/ 27 w 420"/>
                <a:gd name="T75" fmla="*/ 13 h 433"/>
                <a:gd name="T76" fmla="*/ 22 w 420"/>
                <a:gd name="T77" fmla="*/ 16 h 433"/>
                <a:gd name="T78" fmla="*/ 21 w 420"/>
                <a:gd name="T79" fmla="*/ 13 h 433"/>
                <a:gd name="T80" fmla="*/ 16 w 420"/>
                <a:gd name="T81" fmla="*/ 14 h 433"/>
                <a:gd name="T82" fmla="*/ 16 w 420"/>
                <a:gd name="T83" fmla="*/ 17 h 433"/>
                <a:gd name="T84" fmla="*/ 13 w 420"/>
                <a:gd name="T85" fmla="*/ 17 h 433"/>
                <a:gd name="T86" fmla="*/ 10 w 420"/>
                <a:gd name="T87" fmla="*/ 20 h 433"/>
                <a:gd name="T88" fmla="*/ 7 w 420"/>
                <a:gd name="T89" fmla="*/ 22 h 433"/>
                <a:gd name="T90" fmla="*/ 5 w 420"/>
                <a:gd name="T91" fmla="*/ 23 h 433"/>
                <a:gd name="T92" fmla="*/ 3 w 420"/>
                <a:gd name="T93" fmla="*/ 25 h 433"/>
                <a:gd name="T94" fmla="*/ 0 w 420"/>
                <a:gd name="T95" fmla="*/ 28 h 433"/>
                <a:gd name="T96" fmla="*/ 3 w 420"/>
                <a:gd name="T97" fmla="*/ 29 h 433"/>
                <a:gd name="T98" fmla="*/ 7 w 420"/>
                <a:gd name="T99" fmla="*/ 34 h 433"/>
                <a:gd name="T100" fmla="*/ 10 w 420"/>
                <a:gd name="T101" fmla="*/ 34 h 433"/>
                <a:gd name="T102" fmla="*/ 12 w 420"/>
                <a:gd name="T103" fmla="*/ 36 h 433"/>
                <a:gd name="T104" fmla="*/ 11 w 420"/>
                <a:gd name="T105" fmla="*/ 39 h 433"/>
                <a:gd name="T106" fmla="*/ 11 w 420"/>
                <a:gd name="T107" fmla="*/ 41 h 433"/>
                <a:gd name="T108" fmla="*/ 14 w 420"/>
                <a:gd name="T109" fmla="*/ 43 h 433"/>
                <a:gd name="T110" fmla="*/ 16 w 420"/>
                <a:gd name="T111" fmla="*/ 47 h 433"/>
                <a:gd name="T112" fmla="*/ 18 w 420"/>
                <a:gd name="T113" fmla="*/ 50 h 433"/>
                <a:gd name="T114" fmla="*/ 21 w 420"/>
                <a:gd name="T115" fmla="*/ 50 h 433"/>
                <a:gd name="T116" fmla="*/ 24 w 420"/>
                <a:gd name="T117" fmla="*/ 54 h 4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0"/>
                <a:gd name="T178" fmla="*/ 0 h 433"/>
                <a:gd name="T179" fmla="*/ 420 w 420"/>
                <a:gd name="T180" fmla="*/ 433 h 4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0" h="433">
                  <a:moveTo>
                    <a:pt x="185" y="433"/>
                  </a:moveTo>
                  <a:lnTo>
                    <a:pt x="202" y="415"/>
                  </a:lnTo>
                  <a:lnTo>
                    <a:pt x="220" y="408"/>
                  </a:lnTo>
                  <a:lnTo>
                    <a:pt x="233" y="408"/>
                  </a:lnTo>
                  <a:lnTo>
                    <a:pt x="233" y="384"/>
                  </a:lnTo>
                  <a:lnTo>
                    <a:pt x="247" y="368"/>
                  </a:lnTo>
                  <a:lnTo>
                    <a:pt x="271" y="366"/>
                  </a:lnTo>
                  <a:lnTo>
                    <a:pt x="329" y="363"/>
                  </a:lnTo>
                  <a:lnTo>
                    <a:pt x="357" y="366"/>
                  </a:lnTo>
                  <a:lnTo>
                    <a:pt x="379" y="354"/>
                  </a:lnTo>
                  <a:lnTo>
                    <a:pt x="395" y="354"/>
                  </a:lnTo>
                  <a:lnTo>
                    <a:pt x="407" y="347"/>
                  </a:lnTo>
                  <a:lnTo>
                    <a:pt x="420" y="339"/>
                  </a:lnTo>
                  <a:lnTo>
                    <a:pt x="410" y="318"/>
                  </a:lnTo>
                  <a:lnTo>
                    <a:pt x="402" y="326"/>
                  </a:lnTo>
                  <a:lnTo>
                    <a:pt x="392" y="323"/>
                  </a:lnTo>
                  <a:lnTo>
                    <a:pt x="379" y="318"/>
                  </a:lnTo>
                  <a:lnTo>
                    <a:pt x="386" y="290"/>
                  </a:lnTo>
                  <a:lnTo>
                    <a:pt x="395" y="281"/>
                  </a:lnTo>
                  <a:lnTo>
                    <a:pt x="393" y="269"/>
                  </a:lnTo>
                  <a:lnTo>
                    <a:pt x="371" y="240"/>
                  </a:lnTo>
                  <a:lnTo>
                    <a:pt x="353" y="219"/>
                  </a:lnTo>
                  <a:lnTo>
                    <a:pt x="332" y="205"/>
                  </a:lnTo>
                  <a:lnTo>
                    <a:pt x="332" y="188"/>
                  </a:lnTo>
                  <a:lnTo>
                    <a:pt x="336" y="166"/>
                  </a:lnTo>
                  <a:lnTo>
                    <a:pt x="341" y="138"/>
                  </a:lnTo>
                  <a:lnTo>
                    <a:pt x="327" y="121"/>
                  </a:lnTo>
                  <a:lnTo>
                    <a:pt x="333" y="79"/>
                  </a:lnTo>
                  <a:lnTo>
                    <a:pt x="326" y="21"/>
                  </a:lnTo>
                  <a:lnTo>
                    <a:pt x="305" y="3"/>
                  </a:lnTo>
                  <a:lnTo>
                    <a:pt x="295" y="0"/>
                  </a:lnTo>
                  <a:lnTo>
                    <a:pt x="263" y="18"/>
                  </a:lnTo>
                  <a:lnTo>
                    <a:pt x="247" y="3"/>
                  </a:lnTo>
                  <a:lnTo>
                    <a:pt x="236" y="13"/>
                  </a:lnTo>
                  <a:lnTo>
                    <a:pt x="242" y="28"/>
                  </a:lnTo>
                  <a:lnTo>
                    <a:pt x="227" y="66"/>
                  </a:lnTo>
                  <a:lnTo>
                    <a:pt x="209" y="90"/>
                  </a:lnTo>
                  <a:lnTo>
                    <a:pt x="212" y="107"/>
                  </a:lnTo>
                  <a:lnTo>
                    <a:pt x="173" y="129"/>
                  </a:lnTo>
                  <a:lnTo>
                    <a:pt x="161" y="110"/>
                  </a:lnTo>
                  <a:lnTo>
                    <a:pt x="128" y="115"/>
                  </a:lnTo>
                  <a:lnTo>
                    <a:pt x="126" y="138"/>
                  </a:lnTo>
                  <a:lnTo>
                    <a:pt x="98" y="138"/>
                  </a:lnTo>
                  <a:lnTo>
                    <a:pt x="77" y="162"/>
                  </a:lnTo>
                  <a:lnTo>
                    <a:pt x="50" y="176"/>
                  </a:lnTo>
                  <a:lnTo>
                    <a:pt x="36" y="186"/>
                  </a:lnTo>
                  <a:lnTo>
                    <a:pt x="19" y="205"/>
                  </a:lnTo>
                  <a:lnTo>
                    <a:pt x="0" y="226"/>
                  </a:lnTo>
                  <a:lnTo>
                    <a:pt x="22" y="235"/>
                  </a:lnTo>
                  <a:lnTo>
                    <a:pt x="50" y="276"/>
                  </a:lnTo>
                  <a:lnTo>
                    <a:pt x="78" y="278"/>
                  </a:lnTo>
                  <a:lnTo>
                    <a:pt x="91" y="295"/>
                  </a:lnTo>
                  <a:lnTo>
                    <a:pt x="85" y="313"/>
                  </a:lnTo>
                  <a:lnTo>
                    <a:pt x="88" y="332"/>
                  </a:lnTo>
                  <a:lnTo>
                    <a:pt x="107" y="350"/>
                  </a:lnTo>
                  <a:lnTo>
                    <a:pt x="123" y="377"/>
                  </a:lnTo>
                  <a:lnTo>
                    <a:pt x="142" y="402"/>
                  </a:lnTo>
                  <a:lnTo>
                    <a:pt x="164" y="405"/>
                  </a:lnTo>
                  <a:lnTo>
                    <a:pt x="185" y="4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9" name="Freeform 187">
              <a:extLst>
                <a:ext uri="{FF2B5EF4-FFF2-40B4-BE49-F238E27FC236}">
                  <a16:creationId xmlns:a16="http://schemas.microsoft.com/office/drawing/2014/main" id="{61E22FB5-361E-4E78-907A-69340DF8D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1997" y="2106331"/>
              <a:ext cx="333709" cy="593005"/>
            </a:xfrm>
            <a:custGeom>
              <a:avLst/>
              <a:gdLst>
                <a:gd name="T0" fmla="*/ 27 w 464"/>
                <a:gd name="T1" fmla="*/ 111 h 903"/>
                <a:gd name="T2" fmla="*/ 30 w 464"/>
                <a:gd name="T3" fmla="*/ 102 h 903"/>
                <a:gd name="T4" fmla="*/ 31 w 464"/>
                <a:gd name="T5" fmla="*/ 96 h 903"/>
                <a:gd name="T6" fmla="*/ 39 w 464"/>
                <a:gd name="T7" fmla="*/ 87 h 903"/>
                <a:gd name="T8" fmla="*/ 46 w 464"/>
                <a:gd name="T9" fmla="*/ 85 h 903"/>
                <a:gd name="T10" fmla="*/ 50 w 464"/>
                <a:gd name="T11" fmla="*/ 79 h 903"/>
                <a:gd name="T12" fmla="*/ 53 w 464"/>
                <a:gd name="T13" fmla="*/ 78 h 903"/>
                <a:gd name="T14" fmla="*/ 55 w 464"/>
                <a:gd name="T15" fmla="*/ 77 h 903"/>
                <a:gd name="T16" fmla="*/ 51 w 464"/>
                <a:gd name="T17" fmla="*/ 73 h 903"/>
                <a:gd name="T18" fmla="*/ 47 w 464"/>
                <a:gd name="T19" fmla="*/ 72 h 903"/>
                <a:gd name="T20" fmla="*/ 46 w 464"/>
                <a:gd name="T21" fmla="*/ 70 h 903"/>
                <a:gd name="T22" fmla="*/ 39 w 464"/>
                <a:gd name="T23" fmla="*/ 61 h 903"/>
                <a:gd name="T24" fmla="*/ 38 w 464"/>
                <a:gd name="T25" fmla="*/ 56 h 903"/>
                <a:gd name="T26" fmla="*/ 38 w 464"/>
                <a:gd name="T27" fmla="*/ 50 h 903"/>
                <a:gd name="T28" fmla="*/ 39 w 464"/>
                <a:gd name="T29" fmla="*/ 44 h 903"/>
                <a:gd name="T30" fmla="*/ 40 w 464"/>
                <a:gd name="T31" fmla="*/ 40 h 903"/>
                <a:gd name="T32" fmla="*/ 43 w 464"/>
                <a:gd name="T33" fmla="*/ 34 h 903"/>
                <a:gd name="T34" fmla="*/ 50 w 464"/>
                <a:gd name="T35" fmla="*/ 23 h 903"/>
                <a:gd name="T36" fmla="*/ 53 w 464"/>
                <a:gd name="T37" fmla="*/ 17 h 903"/>
                <a:gd name="T38" fmla="*/ 58 w 464"/>
                <a:gd name="T39" fmla="*/ 9 h 903"/>
                <a:gd name="T40" fmla="*/ 57 w 464"/>
                <a:gd name="T41" fmla="*/ 5 h 903"/>
                <a:gd name="T42" fmla="*/ 53 w 464"/>
                <a:gd name="T43" fmla="*/ 7 h 903"/>
                <a:gd name="T44" fmla="*/ 52 w 464"/>
                <a:gd name="T45" fmla="*/ 2 h 903"/>
                <a:gd name="T46" fmla="*/ 49 w 464"/>
                <a:gd name="T47" fmla="*/ 0 h 903"/>
                <a:gd name="T48" fmla="*/ 45 w 464"/>
                <a:gd name="T49" fmla="*/ 2 h 903"/>
                <a:gd name="T50" fmla="*/ 40 w 464"/>
                <a:gd name="T51" fmla="*/ 0 h 903"/>
                <a:gd name="T52" fmla="*/ 35 w 464"/>
                <a:gd name="T53" fmla="*/ 4 h 903"/>
                <a:gd name="T54" fmla="*/ 37 w 464"/>
                <a:gd name="T55" fmla="*/ 12 h 903"/>
                <a:gd name="T56" fmla="*/ 35 w 464"/>
                <a:gd name="T57" fmla="*/ 16 h 903"/>
                <a:gd name="T58" fmla="*/ 31 w 464"/>
                <a:gd name="T59" fmla="*/ 22 h 903"/>
                <a:gd name="T60" fmla="*/ 28 w 464"/>
                <a:gd name="T61" fmla="*/ 20 h 903"/>
                <a:gd name="T62" fmla="*/ 27 w 464"/>
                <a:gd name="T63" fmla="*/ 25 h 903"/>
                <a:gd name="T64" fmla="*/ 24 w 464"/>
                <a:gd name="T65" fmla="*/ 28 h 903"/>
                <a:gd name="T66" fmla="*/ 21 w 464"/>
                <a:gd name="T67" fmla="*/ 32 h 903"/>
                <a:gd name="T68" fmla="*/ 17 w 464"/>
                <a:gd name="T69" fmla="*/ 34 h 903"/>
                <a:gd name="T70" fmla="*/ 16 w 464"/>
                <a:gd name="T71" fmla="*/ 31 h 903"/>
                <a:gd name="T72" fmla="*/ 13 w 464"/>
                <a:gd name="T73" fmla="*/ 31 h 903"/>
                <a:gd name="T74" fmla="*/ 10 w 464"/>
                <a:gd name="T75" fmla="*/ 36 h 903"/>
                <a:gd name="T76" fmla="*/ 8 w 464"/>
                <a:gd name="T77" fmla="*/ 41 h 903"/>
                <a:gd name="T78" fmla="*/ 6 w 464"/>
                <a:gd name="T79" fmla="*/ 42 h 903"/>
                <a:gd name="T80" fmla="*/ 5 w 464"/>
                <a:gd name="T81" fmla="*/ 44 h 903"/>
                <a:gd name="T82" fmla="*/ 0 w 464"/>
                <a:gd name="T83" fmla="*/ 52 h 903"/>
                <a:gd name="T84" fmla="*/ 4 w 464"/>
                <a:gd name="T85" fmla="*/ 54 h 903"/>
                <a:gd name="T86" fmla="*/ 11 w 464"/>
                <a:gd name="T87" fmla="*/ 58 h 903"/>
                <a:gd name="T88" fmla="*/ 10 w 464"/>
                <a:gd name="T89" fmla="*/ 63 h 903"/>
                <a:gd name="T90" fmla="*/ 11 w 464"/>
                <a:gd name="T91" fmla="*/ 70 h 903"/>
                <a:gd name="T92" fmla="*/ 18 w 464"/>
                <a:gd name="T93" fmla="*/ 72 h 903"/>
                <a:gd name="T94" fmla="*/ 20 w 464"/>
                <a:gd name="T95" fmla="*/ 76 h 903"/>
                <a:gd name="T96" fmla="*/ 17 w 464"/>
                <a:gd name="T97" fmla="*/ 81 h 903"/>
                <a:gd name="T98" fmla="*/ 17 w 464"/>
                <a:gd name="T99" fmla="*/ 89 h 903"/>
                <a:gd name="T100" fmla="*/ 17 w 464"/>
                <a:gd name="T101" fmla="*/ 94 h 903"/>
                <a:gd name="T102" fmla="*/ 18 w 464"/>
                <a:gd name="T103" fmla="*/ 99 h 903"/>
                <a:gd name="T104" fmla="*/ 17 w 464"/>
                <a:gd name="T105" fmla="*/ 104 h 903"/>
                <a:gd name="T106" fmla="*/ 19 w 464"/>
                <a:gd name="T107" fmla="*/ 106 h 903"/>
                <a:gd name="T108" fmla="*/ 23 w 464"/>
                <a:gd name="T109" fmla="*/ 110 h 9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64"/>
                <a:gd name="T166" fmla="*/ 0 h 903"/>
                <a:gd name="T167" fmla="*/ 464 w 464"/>
                <a:gd name="T168" fmla="*/ 903 h 90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64" h="903">
                  <a:moveTo>
                    <a:pt x="196" y="903"/>
                  </a:moveTo>
                  <a:lnTo>
                    <a:pt x="209" y="890"/>
                  </a:lnTo>
                  <a:lnTo>
                    <a:pt x="212" y="862"/>
                  </a:lnTo>
                  <a:lnTo>
                    <a:pt x="241" y="818"/>
                  </a:lnTo>
                  <a:lnTo>
                    <a:pt x="244" y="783"/>
                  </a:lnTo>
                  <a:lnTo>
                    <a:pt x="247" y="769"/>
                  </a:lnTo>
                  <a:lnTo>
                    <a:pt x="257" y="751"/>
                  </a:lnTo>
                  <a:lnTo>
                    <a:pt x="305" y="703"/>
                  </a:lnTo>
                  <a:lnTo>
                    <a:pt x="326" y="692"/>
                  </a:lnTo>
                  <a:lnTo>
                    <a:pt x="367" y="680"/>
                  </a:lnTo>
                  <a:lnTo>
                    <a:pt x="385" y="665"/>
                  </a:lnTo>
                  <a:lnTo>
                    <a:pt x="399" y="634"/>
                  </a:lnTo>
                  <a:lnTo>
                    <a:pt x="414" y="631"/>
                  </a:lnTo>
                  <a:lnTo>
                    <a:pt x="423" y="624"/>
                  </a:lnTo>
                  <a:lnTo>
                    <a:pt x="435" y="621"/>
                  </a:lnTo>
                  <a:lnTo>
                    <a:pt x="433" y="616"/>
                  </a:lnTo>
                  <a:lnTo>
                    <a:pt x="430" y="605"/>
                  </a:lnTo>
                  <a:lnTo>
                    <a:pt x="407" y="589"/>
                  </a:lnTo>
                  <a:lnTo>
                    <a:pt x="390" y="579"/>
                  </a:lnTo>
                  <a:lnTo>
                    <a:pt x="372" y="576"/>
                  </a:lnTo>
                  <a:lnTo>
                    <a:pt x="362" y="574"/>
                  </a:lnTo>
                  <a:lnTo>
                    <a:pt x="362" y="564"/>
                  </a:lnTo>
                  <a:lnTo>
                    <a:pt x="344" y="537"/>
                  </a:lnTo>
                  <a:lnTo>
                    <a:pt x="308" y="492"/>
                  </a:lnTo>
                  <a:lnTo>
                    <a:pt x="305" y="464"/>
                  </a:lnTo>
                  <a:lnTo>
                    <a:pt x="299" y="453"/>
                  </a:lnTo>
                  <a:lnTo>
                    <a:pt x="291" y="447"/>
                  </a:lnTo>
                  <a:lnTo>
                    <a:pt x="299" y="404"/>
                  </a:lnTo>
                  <a:lnTo>
                    <a:pt x="302" y="377"/>
                  </a:lnTo>
                  <a:lnTo>
                    <a:pt x="308" y="359"/>
                  </a:lnTo>
                  <a:lnTo>
                    <a:pt x="312" y="330"/>
                  </a:lnTo>
                  <a:lnTo>
                    <a:pt x="320" y="322"/>
                  </a:lnTo>
                  <a:lnTo>
                    <a:pt x="320" y="307"/>
                  </a:lnTo>
                  <a:lnTo>
                    <a:pt x="341" y="274"/>
                  </a:lnTo>
                  <a:lnTo>
                    <a:pt x="354" y="247"/>
                  </a:lnTo>
                  <a:lnTo>
                    <a:pt x="393" y="184"/>
                  </a:lnTo>
                  <a:lnTo>
                    <a:pt x="402" y="169"/>
                  </a:lnTo>
                  <a:lnTo>
                    <a:pt x="417" y="139"/>
                  </a:lnTo>
                  <a:lnTo>
                    <a:pt x="461" y="93"/>
                  </a:lnTo>
                  <a:lnTo>
                    <a:pt x="464" y="76"/>
                  </a:lnTo>
                  <a:lnTo>
                    <a:pt x="454" y="62"/>
                  </a:lnTo>
                  <a:lnTo>
                    <a:pt x="451" y="45"/>
                  </a:lnTo>
                  <a:lnTo>
                    <a:pt x="435" y="41"/>
                  </a:lnTo>
                  <a:lnTo>
                    <a:pt x="423" y="58"/>
                  </a:lnTo>
                  <a:lnTo>
                    <a:pt x="414" y="46"/>
                  </a:lnTo>
                  <a:lnTo>
                    <a:pt x="412" y="17"/>
                  </a:lnTo>
                  <a:lnTo>
                    <a:pt x="398" y="20"/>
                  </a:lnTo>
                  <a:lnTo>
                    <a:pt x="385" y="3"/>
                  </a:lnTo>
                  <a:lnTo>
                    <a:pt x="369" y="3"/>
                  </a:lnTo>
                  <a:lnTo>
                    <a:pt x="357" y="17"/>
                  </a:lnTo>
                  <a:lnTo>
                    <a:pt x="338" y="3"/>
                  </a:lnTo>
                  <a:lnTo>
                    <a:pt x="315" y="0"/>
                  </a:lnTo>
                  <a:lnTo>
                    <a:pt x="292" y="14"/>
                  </a:lnTo>
                  <a:lnTo>
                    <a:pt x="277" y="34"/>
                  </a:lnTo>
                  <a:lnTo>
                    <a:pt x="260" y="46"/>
                  </a:lnTo>
                  <a:lnTo>
                    <a:pt x="293" y="101"/>
                  </a:lnTo>
                  <a:lnTo>
                    <a:pt x="293" y="122"/>
                  </a:lnTo>
                  <a:lnTo>
                    <a:pt x="277" y="132"/>
                  </a:lnTo>
                  <a:lnTo>
                    <a:pt x="255" y="159"/>
                  </a:lnTo>
                  <a:lnTo>
                    <a:pt x="244" y="179"/>
                  </a:lnTo>
                  <a:lnTo>
                    <a:pt x="233" y="169"/>
                  </a:lnTo>
                  <a:lnTo>
                    <a:pt x="218" y="163"/>
                  </a:lnTo>
                  <a:lnTo>
                    <a:pt x="210" y="167"/>
                  </a:lnTo>
                  <a:lnTo>
                    <a:pt x="210" y="201"/>
                  </a:lnTo>
                  <a:lnTo>
                    <a:pt x="208" y="224"/>
                  </a:lnTo>
                  <a:lnTo>
                    <a:pt x="188" y="229"/>
                  </a:lnTo>
                  <a:lnTo>
                    <a:pt x="173" y="238"/>
                  </a:lnTo>
                  <a:lnTo>
                    <a:pt x="164" y="256"/>
                  </a:lnTo>
                  <a:lnTo>
                    <a:pt x="160" y="276"/>
                  </a:lnTo>
                  <a:lnTo>
                    <a:pt x="130" y="276"/>
                  </a:lnTo>
                  <a:lnTo>
                    <a:pt x="123" y="269"/>
                  </a:lnTo>
                  <a:lnTo>
                    <a:pt x="123" y="252"/>
                  </a:lnTo>
                  <a:lnTo>
                    <a:pt x="113" y="242"/>
                  </a:lnTo>
                  <a:lnTo>
                    <a:pt x="102" y="250"/>
                  </a:lnTo>
                  <a:lnTo>
                    <a:pt x="74" y="267"/>
                  </a:lnTo>
                  <a:lnTo>
                    <a:pt x="77" y="292"/>
                  </a:lnTo>
                  <a:lnTo>
                    <a:pt x="75" y="304"/>
                  </a:lnTo>
                  <a:lnTo>
                    <a:pt x="57" y="328"/>
                  </a:lnTo>
                  <a:lnTo>
                    <a:pt x="46" y="328"/>
                  </a:lnTo>
                  <a:lnTo>
                    <a:pt x="47" y="337"/>
                  </a:lnTo>
                  <a:lnTo>
                    <a:pt x="50" y="350"/>
                  </a:lnTo>
                  <a:lnTo>
                    <a:pt x="35" y="354"/>
                  </a:lnTo>
                  <a:lnTo>
                    <a:pt x="12" y="359"/>
                  </a:lnTo>
                  <a:lnTo>
                    <a:pt x="0" y="423"/>
                  </a:lnTo>
                  <a:lnTo>
                    <a:pt x="12" y="429"/>
                  </a:lnTo>
                  <a:lnTo>
                    <a:pt x="30" y="437"/>
                  </a:lnTo>
                  <a:lnTo>
                    <a:pt x="57" y="447"/>
                  </a:lnTo>
                  <a:lnTo>
                    <a:pt x="87" y="464"/>
                  </a:lnTo>
                  <a:lnTo>
                    <a:pt x="87" y="474"/>
                  </a:lnTo>
                  <a:lnTo>
                    <a:pt x="77" y="508"/>
                  </a:lnTo>
                  <a:lnTo>
                    <a:pt x="77" y="547"/>
                  </a:lnTo>
                  <a:lnTo>
                    <a:pt x="84" y="561"/>
                  </a:lnTo>
                  <a:lnTo>
                    <a:pt x="104" y="568"/>
                  </a:lnTo>
                  <a:lnTo>
                    <a:pt x="140" y="583"/>
                  </a:lnTo>
                  <a:lnTo>
                    <a:pt x="153" y="592"/>
                  </a:lnTo>
                  <a:lnTo>
                    <a:pt x="156" y="613"/>
                  </a:lnTo>
                  <a:lnTo>
                    <a:pt x="144" y="624"/>
                  </a:lnTo>
                  <a:lnTo>
                    <a:pt x="130" y="655"/>
                  </a:lnTo>
                  <a:lnTo>
                    <a:pt x="130" y="673"/>
                  </a:lnTo>
                  <a:lnTo>
                    <a:pt x="136" y="713"/>
                  </a:lnTo>
                  <a:lnTo>
                    <a:pt x="133" y="728"/>
                  </a:lnTo>
                  <a:lnTo>
                    <a:pt x="130" y="754"/>
                  </a:lnTo>
                  <a:lnTo>
                    <a:pt x="144" y="772"/>
                  </a:lnTo>
                  <a:lnTo>
                    <a:pt x="139" y="798"/>
                  </a:lnTo>
                  <a:lnTo>
                    <a:pt x="133" y="821"/>
                  </a:lnTo>
                  <a:lnTo>
                    <a:pt x="133" y="839"/>
                  </a:lnTo>
                  <a:lnTo>
                    <a:pt x="136" y="842"/>
                  </a:lnTo>
                  <a:lnTo>
                    <a:pt x="147" y="848"/>
                  </a:lnTo>
                  <a:lnTo>
                    <a:pt x="168" y="866"/>
                  </a:lnTo>
                  <a:lnTo>
                    <a:pt x="178" y="881"/>
                  </a:lnTo>
                  <a:lnTo>
                    <a:pt x="196" y="9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6" name="Freeform 189">
              <a:extLst>
                <a:ext uri="{FF2B5EF4-FFF2-40B4-BE49-F238E27FC236}">
                  <a16:creationId xmlns:a16="http://schemas.microsoft.com/office/drawing/2014/main" id="{25BAC13B-E1C1-4E26-88AA-8BF0BC817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546" y="2432418"/>
              <a:ext cx="70482" cy="56539"/>
            </a:xfrm>
            <a:custGeom>
              <a:avLst/>
              <a:gdLst>
                <a:gd name="T0" fmla="*/ 10 w 99"/>
                <a:gd name="T1" fmla="*/ 0 h 85"/>
                <a:gd name="T2" fmla="*/ 6 w 99"/>
                <a:gd name="T3" fmla="*/ 0 h 85"/>
                <a:gd name="T4" fmla="*/ 2 w 99"/>
                <a:gd name="T5" fmla="*/ 3 h 85"/>
                <a:gd name="T6" fmla="*/ 2 w 99"/>
                <a:gd name="T7" fmla="*/ 5 h 85"/>
                <a:gd name="T8" fmla="*/ 1 w 99"/>
                <a:gd name="T9" fmla="*/ 5 h 85"/>
                <a:gd name="T10" fmla="*/ 0 w 99"/>
                <a:gd name="T11" fmla="*/ 7 h 85"/>
                <a:gd name="T12" fmla="*/ 0 w 99"/>
                <a:gd name="T13" fmla="*/ 8 h 85"/>
                <a:gd name="T14" fmla="*/ 1 w 99"/>
                <a:gd name="T15" fmla="*/ 9 h 85"/>
                <a:gd name="T16" fmla="*/ 3 w 99"/>
                <a:gd name="T17" fmla="*/ 11 h 85"/>
                <a:gd name="T18" fmla="*/ 5 w 99"/>
                <a:gd name="T19" fmla="*/ 11 h 85"/>
                <a:gd name="T20" fmla="*/ 5 w 99"/>
                <a:gd name="T21" fmla="*/ 10 h 85"/>
                <a:gd name="T22" fmla="*/ 6 w 99"/>
                <a:gd name="T23" fmla="*/ 8 h 85"/>
                <a:gd name="T24" fmla="*/ 7 w 99"/>
                <a:gd name="T25" fmla="*/ 8 h 85"/>
                <a:gd name="T26" fmla="*/ 8 w 99"/>
                <a:gd name="T27" fmla="*/ 6 h 85"/>
                <a:gd name="T28" fmla="*/ 12 w 99"/>
                <a:gd name="T29" fmla="*/ 4 h 85"/>
                <a:gd name="T30" fmla="*/ 12 w 99"/>
                <a:gd name="T31" fmla="*/ 3 h 85"/>
                <a:gd name="T32" fmla="*/ 12 w 99"/>
                <a:gd name="T33" fmla="*/ 2 h 85"/>
                <a:gd name="T34" fmla="*/ 10 w 99"/>
                <a:gd name="T35" fmla="*/ 0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9"/>
                <a:gd name="T55" fmla="*/ 0 h 85"/>
                <a:gd name="T56" fmla="*/ 99 w 99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9" h="85">
                  <a:moveTo>
                    <a:pt x="83" y="0"/>
                  </a:moveTo>
                  <a:lnTo>
                    <a:pt x="55" y="0"/>
                  </a:lnTo>
                  <a:lnTo>
                    <a:pt x="23" y="18"/>
                  </a:lnTo>
                  <a:lnTo>
                    <a:pt x="23" y="36"/>
                  </a:lnTo>
                  <a:lnTo>
                    <a:pt x="13" y="39"/>
                  </a:lnTo>
                  <a:lnTo>
                    <a:pt x="3" y="52"/>
                  </a:lnTo>
                  <a:lnTo>
                    <a:pt x="0" y="64"/>
                  </a:lnTo>
                  <a:lnTo>
                    <a:pt x="10" y="67"/>
                  </a:lnTo>
                  <a:lnTo>
                    <a:pt x="28" y="85"/>
                  </a:lnTo>
                  <a:lnTo>
                    <a:pt x="41" y="85"/>
                  </a:lnTo>
                  <a:lnTo>
                    <a:pt x="41" y="76"/>
                  </a:lnTo>
                  <a:lnTo>
                    <a:pt x="50" y="57"/>
                  </a:lnTo>
                  <a:lnTo>
                    <a:pt x="62" y="60"/>
                  </a:lnTo>
                  <a:lnTo>
                    <a:pt x="71" y="47"/>
                  </a:lnTo>
                  <a:lnTo>
                    <a:pt x="96" y="25"/>
                  </a:lnTo>
                  <a:lnTo>
                    <a:pt x="99" y="18"/>
                  </a:lnTo>
                  <a:lnTo>
                    <a:pt x="96" y="15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8" name="Freeform 190">
              <a:extLst>
                <a:ext uri="{FF2B5EF4-FFF2-40B4-BE49-F238E27FC236}">
                  <a16:creationId xmlns:a16="http://schemas.microsoft.com/office/drawing/2014/main" id="{216D6402-E6B4-4702-801F-F7770E3E0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629" y="2496847"/>
              <a:ext cx="37398" cy="28927"/>
            </a:xfrm>
            <a:custGeom>
              <a:avLst/>
              <a:gdLst>
                <a:gd name="T0" fmla="*/ 1 w 52"/>
                <a:gd name="T1" fmla="*/ 0 h 45"/>
                <a:gd name="T2" fmla="*/ 1 w 52"/>
                <a:gd name="T3" fmla="*/ 1 h 45"/>
                <a:gd name="T4" fmla="*/ 0 w 52"/>
                <a:gd name="T5" fmla="*/ 2 h 45"/>
                <a:gd name="T6" fmla="*/ 0 w 52"/>
                <a:gd name="T7" fmla="*/ 4 h 45"/>
                <a:gd name="T8" fmla="*/ 1 w 52"/>
                <a:gd name="T9" fmla="*/ 5 h 45"/>
                <a:gd name="T10" fmla="*/ 3 w 52"/>
                <a:gd name="T11" fmla="*/ 4 h 45"/>
                <a:gd name="T12" fmla="*/ 3 w 52"/>
                <a:gd name="T13" fmla="*/ 4 h 45"/>
                <a:gd name="T14" fmla="*/ 5 w 52"/>
                <a:gd name="T15" fmla="*/ 5 h 45"/>
                <a:gd name="T16" fmla="*/ 7 w 52"/>
                <a:gd name="T17" fmla="*/ 4 h 45"/>
                <a:gd name="T18" fmla="*/ 7 w 52"/>
                <a:gd name="T19" fmla="*/ 3 h 45"/>
                <a:gd name="T20" fmla="*/ 5 w 52"/>
                <a:gd name="T21" fmla="*/ 2 h 45"/>
                <a:gd name="T22" fmla="*/ 4 w 52"/>
                <a:gd name="T23" fmla="*/ 1 h 45"/>
                <a:gd name="T24" fmla="*/ 3 w 52"/>
                <a:gd name="T25" fmla="*/ 1 h 45"/>
                <a:gd name="T26" fmla="*/ 1 w 52"/>
                <a:gd name="T27" fmla="*/ 0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5"/>
                <a:gd name="T44" fmla="*/ 52 w 52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5">
                  <a:moveTo>
                    <a:pt x="8" y="0"/>
                  </a:moveTo>
                  <a:lnTo>
                    <a:pt x="8" y="10"/>
                  </a:lnTo>
                  <a:lnTo>
                    <a:pt x="0" y="18"/>
                  </a:lnTo>
                  <a:lnTo>
                    <a:pt x="0" y="32"/>
                  </a:lnTo>
                  <a:lnTo>
                    <a:pt x="8" y="45"/>
                  </a:lnTo>
                  <a:lnTo>
                    <a:pt x="18" y="36"/>
                  </a:lnTo>
                  <a:lnTo>
                    <a:pt x="24" y="39"/>
                  </a:lnTo>
                  <a:lnTo>
                    <a:pt x="39" y="45"/>
                  </a:lnTo>
                  <a:lnTo>
                    <a:pt x="52" y="39"/>
                  </a:lnTo>
                  <a:lnTo>
                    <a:pt x="49" y="29"/>
                  </a:lnTo>
                  <a:lnTo>
                    <a:pt x="36" y="18"/>
                  </a:lnTo>
                  <a:lnTo>
                    <a:pt x="26" y="15"/>
                  </a:lnTo>
                  <a:lnTo>
                    <a:pt x="1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9" name="Freeform 191">
              <a:extLst>
                <a:ext uri="{FF2B5EF4-FFF2-40B4-BE49-F238E27FC236}">
                  <a16:creationId xmlns:a16="http://schemas.microsoft.com/office/drawing/2014/main" id="{87E62B30-70B9-4A8A-B6BB-36BC33B9A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784" y="2240448"/>
              <a:ext cx="194184" cy="144635"/>
            </a:xfrm>
            <a:custGeom>
              <a:avLst/>
              <a:gdLst>
                <a:gd name="T0" fmla="*/ 27 w 270"/>
                <a:gd name="T1" fmla="*/ 0 h 220"/>
                <a:gd name="T2" fmla="*/ 24 w 270"/>
                <a:gd name="T3" fmla="*/ 2 h 220"/>
                <a:gd name="T4" fmla="*/ 25 w 270"/>
                <a:gd name="T5" fmla="*/ 3 h 220"/>
                <a:gd name="T6" fmla="*/ 26 w 270"/>
                <a:gd name="T7" fmla="*/ 3 h 220"/>
                <a:gd name="T8" fmla="*/ 25 w 270"/>
                <a:gd name="T9" fmla="*/ 5 h 220"/>
                <a:gd name="T10" fmla="*/ 24 w 270"/>
                <a:gd name="T11" fmla="*/ 6 h 220"/>
                <a:gd name="T12" fmla="*/ 25 w 270"/>
                <a:gd name="T13" fmla="*/ 6 h 220"/>
                <a:gd name="T14" fmla="*/ 26 w 270"/>
                <a:gd name="T15" fmla="*/ 7 h 220"/>
                <a:gd name="T16" fmla="*/ 26 w 270"/>
                <a:gd name="T17" fmla="*/ 7 h 220"/>
                <a:gd name="T18" fmla="*/ 28 w 270"/>
                <a:gd name="T19" fmla="*/ 9 h 220"/>
                <a:gd name="T20" fmla="*/ 29 w 270"/>
                <a:gd name="T21" fmla="*/ 8 h 220"/>
                <a:gd name="T22" fmla="*/ 30 w 270"/>
                <a:gd name="T23" fmla="*/ 6 h 220"/>
                <a:gd name="T24" fmla="*/ 32 w 270"/>
                <a:gd name="T25" fmla="*/ 6 h 220"/>
                <a:gd name="T26" fmla="*/ 33 w 270"/>
                <a:gd name="T27" fmla="*/ 7 h 220"/>
                <a:gd name="T28" fmla="*/ 34 w 270"/>
                <a:gd name="T29" fmla="*/ 9 h 220"/>
                <a:gd name="T30" fmla="*/ 33 w 270"/>
                <a:gd name="T31" fmla="*/ 10 h 220"/>
                <a:gd name="T32" fmla="*/ 31 w 270"/>
                <a:gd name="T33" fmla="*/ 11 h 220"/>
                <a:gd name="T34" fmla="*/ 33 w 270"/>
                <a:gd name="T35" fmla="*/ 13 h 220"/>
                <a:gd name="T36" fmla="*/ 32 w 270"/>
                <a:gd name="T37" fmla="*/ 15 h 220"/>
                <a:gd name="T38" fmla="*/ 32 w 270"/>
                <a:gd name="T39" fmla="*/ 17 h 220"/>
                <a:gd name="T40" fmla="*/ 31 w 270"/>
                <a:gd name="T41" fmla="*/ 20 h 220"/>
                <a:gd name="T42" fmla="*/ 28 w 270"/>
                <a:gd name="T43" fmla="*/ 20 h 220"/>
                <a:gd name="T44" fmla="*/ 29 w 270"/>
                <a:gd name="T45" fmla="*/ 22 h 220"/>
                <a:gd name="T46" fmla="*/ 30 w 270"/>
                <a:gd name="T47" fmla="*/ 23 h 220"/>
                <a:gd name="T48" fmla="*/ 29 w 270"/>
                <a:gd name="T49" fmla="*/ 25 h 220"/>
                <a:gd name="T50" fmla="*/ 28 w 270"/>
                <a:gd name="T51" fmla="*/ 27 h 220"/>
                <a:gd name="T52" fmla="*/ 27 w 270"/>
                <a:gd name="T53" fmla="*/ 27 h 220"/>
                <a:gd name="T54" fmla="*/ 26 w 270"/>
                <a:gd name="T55" fmla="*/ 26 h 220"/>
                <a:gd name="T56" fmla="*/ 25 w 270"/>
                <a:gd name="T57" fmla="*/ 26 h 220"/>
                <a:gd name="T58" fmla="*/ 22 w 270"/>
                <a:gd name="T59" fmla="*/ 28 h 220"/>
                <a:gd name="T60" fmla="*/ 19 w 270"/>
                <a:gd name="T61" fmla="*/ 24 h 220"/>
                <a:gd name="T62" fmla="*/ 17 w 270"/>
                <a:gd name="T63" fmla="*/ 25 h 220"/>
                <a:gd name="T64" fmla="*/ 15 w 270"/>
                <a:gd name="T65" fmla="*/ 23 h 220"/>
                <a:gd name="T66" fmla="*/ 14 w 270"/>
                <a:gd name="T67" fmla="*/ 21 h 220"/>
                <a:gd name="T68" fmla="*/ 14 w 270"/>
                <a:gd name="T69" fmla="*/ 18 h 220"/>
                <a:gd name="T70" fmla="*/ 12 w 270"/>
                <a:gd name="T71" fmla="*/ 18 h 220"/>
                <a:gd name="T72" fmla="*/ 11 w 270"/>
                <a:gd name="T73" fmla="*/ 18 h 220"/>
                <a:gd name="T74" fmla="*/ 10 w 270"/>
                <a:gd name="T75" fmla="*/ 16 h 220"/>
                <a:gd name="T76" fmla="*/ 9 w 270"/>
                <a:gd name="T77" fmla="*/ 18 h 220"/>
                <a:gd name="T78" fmla="*/ 8 w 270"/>
                <a:gd name="T79" fmla="*/ 20 h 220"/>
                <a:gd name="T80" fmla="*/ 6 w 270"/>
                <a:gd name="T81" fmla="*/ 21 h 220"/>
                <a:gd name="T82" fmla="*/ 4 w 270"/>
                <a:gd name="T83" fmla="*/ 18 h 220"/>
                <a:gd name="T84" fmla="*/ 0 w 270"/>
                <a:gd name="T85" fmla="*/ 18 h 220"/>
                <a:gd name="T86" fmla="*/ 1 w 270"/>
                <a:gd name="T87" fmla="*/ 16 h 220"/>
                <a:gd name="T88" fmla="*/ 3 w 270"/>
                <a:gd name="T89" fmla="*/ 15 h 220"/>
                <a:gd name="T90" fmla="*/ 4 w 270"/>
                <a:gd name="T91" fmla="*/ 13 h 220"/>
                <a:gd name="T92" fmla="*/ 6 w 270"/>
                <a:gd name="T93" fmla="*/ 10 h 220"/>
                <a:gd name="T94" fmla="*/ 9 w 270"/>
                <a:gd name="T95" fmla="*/ 9 h 220"/>
                <a:gd name="T96" fmla="*/ 12 w 270"/>
                <a:gd name="T97" fmla="*/ 7 h 220"/>
                <a:gd name="T98" fmla="*/ 13 w 270"/>
                <a:gd name="T99" fmla="*/ 5 h 220"/>
                <a:gd name="T100" fmla="*/ 15 w 270"/>
                <a:gd name="T101" fmla="*/ 3 h 220"/>
                <a:gd name="T102" fmla="*/ 16 w 270"/>
                <a:gd name="T103" fmla="*/ 4 h 220"/>
                <a:gd name="T104" fmla="*/ 19 w 270"/>
                <a:gd name="T105" fmla="*/ 3 h 220"/>
                <a:gd name="T106" fmla="*/ 19 w 270"/>
                <a:gd name="T107" fmla="*/ 1 h 220"/>
                <a:gd name="T108" fmla="*/ 23 w 270"/>
                <a:gd name="T109" fmla="*/ 1 h 220"/>
                <a:gd name="T110" fmla="*/ 27 w 270"/>
                <a:gd name="T111" fmla="*/ 0 h 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0"/>
                <a:gd name="T169" fmla="*/ 0 h 220"/>
                <a:gd name="T170" fmla="*/ 270 w 270"/>
                <a:gd name="T171" fmla="*/ 220 h 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0" h="220">
                  <a:moveTo>
                    <a:pt x="211" y="0"/>
                  </a:moveTo>
                  <a:lnTo>
                    <a:pt x="190" y="16"/>
                  </a:lnTo>
                  <a:lnTo>
                    <a:pt x="195" y="21"/>
                  </a:lnTo>
                  <a:lnTo>
                    <a:pt x="207" y="21"/>
                  </a:lnTo>
                  <a:lnTo>
                    <a:pt x="201" y="34"/>
                  </a:lnTo>
                  <a:lnTo>
                    <a:pt x="186" y="48"/>
                  </a:lnTo>
                  <a:lnTo>
                    <a:pt x="201" y="45"/>
                  </a:lnTo>
                  <a:lnTo>
                    <a:pt x="208" y="52"/>
                  </a:lnTo>
                  <a:lnTo>
                    <a:pt x="208" y="57"/>
                  </a:lnTo>
                  <a:lnTo>
                    <a:pt x="221" y="68"/>
                  </a:lnTo>
                  <a:lnTo>
                    <a:pt x="233" y="62"/>
                  </a:lnTo>
                  <a:lnTo>
                    <a:pt x="239" y="45"/>
                  </a:lnTo>
                  <a:lnTo>
                    <a:pt x="255" y="48"/>
                  </a:lnTo>
                  <a:lnTo>
                    <a:pt x="264" y="57"/>
                  </a:lnTo>
                  <a:lnTo>
                    <a:pt x="270" y="68"/>
                  </a:lnTo>
                  <a:lnTo>
                    <a:pt x="260" y="80"/>
                  </a:lnTo>
                  <a:lnTo>
                    <a:pt x="249" y="87"/>
                  </a:lnTo>
                  <a:lnTo>
                    <a:pt x="257" y="102"/>
                  </a:lnTo>
                  <a:lnTo>
                    <a:pt x="255" y="117"/>
                  </a:lnTo>
                  <a:lnTo>
                    <a:pt x="252" y="135"/>
                  </a:lnTo>
                  <a:lnTo>
                    <a:pt x="245" y="154"/>
                  </a:lnTo>
                  <a:lnTo>
                    <a:pt x="224" y="156"/>
                  </a:lnTo>
                  <a:lnTo>
                    <a:pt x="229" y="169"/>
                  </a:lnTo>
                  <a:lnTo>
                    <a:pt x="239" y="183"/>
                  </a:lnTo>
                  <a:lnTo>
                    <a:pt x="226" y="193"/>
                  </a:lnTo>
                  <a:lnTo>
                    <a:pt x="221" y="210"/>
                  </a:lnTo>
                  <a:lnTo>
                    <a:pt x="211" y="214"/>
                  </a:lnTo>
                  <a:lnTo>
                    <a:pt x="204" y="207"/>
                  </a:lnTo>
                  <a:lnTo>
                    <a:pt x="195" y="207"/>
                  </a:lnTo>
                  <a:lnTo>
                    <a:pt x="177" y="220"/>
                  </a:lnTo>
                  <a:lnTo>
                    <a:pt x="152" y="190"/>
                  </a:lnTo>
                  <a:lnTo>
                    <a:pt x="131" y="196"/>
                  </a:lnTo>
                  <a:lnTo>
                    <a:pt x="117" y="180"/>
                  </a:lnTo>
                  <a:lnTo>
                    <a:pt x="110" y="162"/>
                  </a:lnTo>
                  <a:lnTo>
                    <a:pt x="110" y="144"/>
                  </a:lnTo>
                  <a:lnTo>
                    <a:pt x="91" y="138"/>
                  </a:lnTo>
                  <a:lnTo>
                    <a:pt x="82" y="138"/>
                  </a:lnTo>
                  <a:lnTo>
                    <a:pt x="76" y="128"/>
                  </a:lnTo>
                  <a:lnTo>
                    <a:pt x="66" y="138"/>
                  </a:lnTo>
                  <a:lnTo>
                    <a:pt x="60" y="154"/>
                  </a:lnTo>
                  <a:lnTo>
                    <a:pt x="46" y="166"/>
                  </a:lnTo>
                  <a:lnTo>
                    <a:pt x="28" y="144"/>
                  </a:lnTo>
                  <a:lnTo>
                    <a:pt x="0" y="141"/>
                  </a:lnTo>
                  <a:lnTo>
                    <a:pt x="6" y="128"/>
                  </a:lnTo>
                  <a:lnTo>
                    <a:pt x="25" y="117"/>
                  </a:lnTo>
                  <a:lnTo>
                    <a:pt x="28" y="102"/>
                  </a:lnTo>
                  <a:lnTo>
                    <a:pt x="49" y="75"/>
                  </a:lnTo>
                  <a:lnTo>
                    <a:pt x="73" y="72"/>
                  </a:lnTo>
                  <a:lnTo>
                    <a:pt x="94" y="51"/>
                  </a:lnTo>
                  <a:lnTo>
                    <a:pt x="101" y="40"/>
                  </a:lnTo>
                  <a:lnTo>
                    <a:pt x="117" y="24"/>
                  </a:lnTo>
                  <a:lnTo>
                    <a:pt x="125" y="31"/>
                  </a:lnTo>
                  <a:lnTo>
                    <a:pt x="146" y="21"/>
                  </a:lnTo>
                  <a:lnTo>
                    <a:pt x="152" y="6"/>
                  </a:lnTo>
                  <a:lnTo>
                    <a:pt x="183" y="3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05" name="Freeform 192">
              <a:extLst>
                <a:ext uri="{FF2B5EF4-FFF2-40B4-BE49-F238E27FC236}">
                  <a16:creationId xmlns:a16="http://schemas.microsoft.com/office/drawing/2014/main" id="{E77C00E6-4AE9-4DBC-9234-B6E91990C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43" y="2220725"/>
              <a:ext cx="90619" cy="59169"/>
            </a:xfrm>
            <a:custGeom>
              <a:avLst/>
              <a:gdLst>
                <a:gd name="T0" fmla="*/ 0 w 126"/>
                <a:gd name="T1" fmla="*/ 1 h 90"/>
                <a:gd name="T2" fmla="*/ 2 w 126"/>
                <a:gd name="T3" fmla="*/ 0 h 90"/>
                <a:gd name="T4" fmla="*/ 5 w 126"/>
                <a:gd name="T5" fmla="*/ 1 h 90"/>
                <a:gd name="T6" fmla="*/ 6 w 126"/>
                <a:gd name="T7" fmla="*/ 2 h 90"/>
                <a:gd name="T8" fmla="*/ 8 w 126"/>
                <a:gd name="T9" fmla="*/ 1 h 90"/>
                <a:gd name="T10" fmla="*/ 10 w 126"/>
                <a:gd name="T11" fmla="*/ 0 h 90"/>
                <a:gd name="T12" fmla="*/ 12 w 126"/>
                <a:gd name="T13" fmla="*/ 1 h 90"/>
                <a:gd name="T14" fmla="*/ 14 w 126"/>
                <a:gd name="T15" fmla="*/ 2 h 90"/>
                <a:gd name="T16" fmla="*/ 15 w 126"/>
                <a:gd name="T17" fmla="*/ 5 h 90"/>
                <a:gd name="T18" fmla="*/ 14 w 126"/>
                <a:gd name="T19" fmla="*/ 6 h 90"/>
                <a:gd name="T20" fmla="*/ 15 w 126"/>
                <a:gd name="T21" fmla="*/ 8 h 90"/>
                <a:gd name="T22" fmla="*/ 16 w 126"/>
                <a:gd name="T23" fmla="*/ 10 h 90"/>
                <a:gd name="T24" fmla="*/ 16 w 126"/>
                <a:gd name="T25" fmla="*/ 12 h 90"/>
                <a:gd name="T26" fmla="*/ 15 w 126"/>
                <a:gd name="T27" fmla="*/ 10 h 90"/>
                <a:gd name="T28" fmla="*/ 13 w 126"/>
                <a:gd name="T29" fmla="*/ 8 h 90"/>
                <a:gd name="T30" fmla="*/ 8 w 126"/>
                <a:gd name="T31" fmla="*/ 6 h 90"/>
                <a:gd name="T32" fmla="*/ 5 w 126"/>
                <a:gd name="T33" fmla="*/ 6 h 90"/>
                <a:gd name="T34" fmla="*/ 3 w 126"/>
                <a:gd name="T35" fmla="*/ 7 h 90"/>
                <a:gd name="T36" fmla="*/ 2 w 126"/>
                <a:gd name="T37" fmla="*/ 6 h 90"/>
                <a:gd name="T38" fmla="*/ 2 w 126"/>
                <a:gd name="T39" fmla="*/ 4 h 90"/>
                <a:gd name="T40" fmla="*/ 0 w 126"/>
                <a:gd name="T41" fmla="*/ 3 h 90"/>
                <a:gd name="T42" fmla="*/ 0 w 126"/>
                <a:gd name="T43" fmla="*/ 1 h 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6"/>
                <a:gd name="T67" fmla="*/ 0 h 90"/>
                <a:gd name="T68" fmla="*/ 126 w 126"/>
                <a:gd name="T69" fmla="*/ 90 h 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6" h="90">
                  <a:moveTo>
                    <a:pt x="0" y="6"/>
                  </a:moveTo>
                  <a:lnTo>
                    <a:pt x="9" y="0"/>
                  </a:lnTo>
                  <a:lnTo>
                    <a:pt x="38" y="6"/>
                  </a:lnTo>
                  <a:lnTo>
                    <a:pt x="47" y="9"/>
                  </a:lnTo>
                  <a:lnTo>
                    <a:pt x="59" y="6"/>
                  </a:lnTo>
                  <a:lnTo>
                    <a:pt x="73" y="0"/>
                  </a:lnTo>
                  <a:lnTo>
                    <a:pt x="90" y="3"/>
                  </a:lnTo>
                  <a:lnTo>
                    <a:pt x="106" y="12"/>
                  </a:lnTo>
                  <a:lnTo>
                    <a:pt x="116" y="34"/>
                  </a:lnTo>
                  <a:lnTo>
                    <a:pt x="111" y="47"/>
                  </a:lnTo>
                  <a:lnTo>
                    <a:pt x="119" y="62"/>
                  </a:lnTo>
                  <a:lnTo>
                    <a:pt x="126" y="76"/>
                  </a:lnTo>
                  <a:lnTo>
                    <a:pt x="123" y="90"/>
                  </a:lnTo>
                  <a:lnTo>
                    <a:pt x="116" y="79"/>
                  </a:lnTo>
                  <a:lnTo>
                    <a:pt x="97" y="58"/>
                  </a:lnTo>
                  <a:lnTo>
                    <a:pt x="63" y="47"/>
                  </a:lnTo>
                  <a:lnTo>
                    <a:pt x="38" y="44"/>
                  </a:lnTo>
                  <a:lnTo>
                    <a:pt x="19" y="50"/>
                  </a:lnTo>
                  <a:lnTo>
                    <a:pt x="11" y="41"/>
                  </a:lnTo>
                  <a:lnTo>
                    <a:pt x="9" y="27"/>
                  </a:lnTo>
                  <a:lnTo>
                    <a:pt x="0" y="2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06" name="Freeform 193">
              <a:extLst>
                <a:ext uri="{FF2B5EF4-FFF2-40B4-BE49-F238E27FC236}">
                  <a16:creationId xmlns:a16="http://schemas.microsoft.com/office/drawing/2014/main" id="{3D2AC781-DA44-455C-852A-EEB21E82C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349" y="2399547"/>
              <a:ext cx="30206" cy="21038"/>
            </a:xfrm>
            <a:custGeom>
              <a:avLst/>
              <a:gdLst>
                <a:gd name="T0" fmla="*/ 1 w 43"/>
                <a:gd name="T1" fmla="*/ 0 h 32"/>
                <a:gd name="T2" fmla="*/ 0 w 43"/>
                <a:gd name="T3" fmla="*/ 2 h 32"/>
                <a:gd name="T4" fmla="*/ 0 w 43"/>
                <a:gd name="T5" fmla="*/ 4 h 32"/>
                <a:gd name="T6" fmla="*/ 2 w 43"/>
                <a:gd name="T7" fmla="*/ 4 h 32"/>
                <a:gd name="T8" fmla="*/ 3 w 43"/>
                <a:gd name="T9" fmla="*/ 4 h 32"/>
                <a:gd name="T10" fmla="*/ 5 w 43"/>
                <a:gd name="T11" fmla="*/ 3 h 32"/>
                <a:gd name="T12" fmla="*/ 4 w 43"/>
                <a:gd name="T13" fmla="*/ 2 h 32"/>
                <a:gd name="T14" fmla="*/ 1 w 43"/>
                <a:gd name="T15" fmla="*/ 0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32"/>
                <a:gd name="T26" fmla="*/ 43 w 43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32">
                  <a:moveTo>
                    <a:pt x="13" y="0"/>
                  </a:moveTo>
                  <a:lnTo>
                    <a:pt x="0" y="14"/>
                  </a:lnTo>
                  <a:lnTo>
                    <a:pt x="6" y="27"/>
                  </a:lnTo>
                  <a:lnTo>
                    <a:pt x="16" y="32"/>
                  </a:lnTo>
                  <a:lnTo>
                    <a:pt x="30" y="27"/>
                  </a:lnTo>
                  <a:lnTo>
                    <a:pt x="43" y="20"/>
                  </a:lnTo>
                  <a:lnTo>
                    <a:pt x="37" y="1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10" name="Freeform 194">
              <a:extLst>
                <a:ext uri="{FF2B5EF4-FFF2-40B4-BE49-F238E27FC236}">
                  <a16:creationId xmlns:a16="http://schemas.microsoft.com/office/drawing/2014/main" id="{7FAA002B-A52F-483B-B057-73CF252F7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732" y="1665851"/>
              <a:ext cx="513509" cy="497020"/>
            </a:xfrm>
            <a:custGeom>
              <a:avLst/>
              <a:gdLst>
                <a:gd name="T0" fmla="*/ 16 w 714"/>
                <a:gd name="T1" fmla="*/ 22 h 756"/>
                <a:gd name="T2" fmla="*/ 14 w 714"/>
                <a:gd name="T3" fmla="*/ 29 h 756"/>
                <a:gd name="T4" fmla="*/ 14 w 714"/>
                <a:gd name="T5" fmla="*/ 36 h 756"/>
                <a:gd name="T6" fmla="*/ 4 w 714"/>
                <a:gd name="T7" fmla="*/ 48 h 756"/>
                <a:gd name="T8" fmla="*/ 6 w 714"/>
                <a:gd name="T9" fmla="*/ 51 h 756"/>
                <a:gd name="T10" fmla="*/ 5 w 714"/>
                <a:gd name="T11" fmla="*/ 61 h 756"/>
                <a:gd name="T12" fmla="*/ 4 w 714"/>
                <a:gd name="T13" fmla="*/ 69 h 756"/>
                <a:gd name="T14" fmla="*/ 3 w 714"/>
                <a:gd name="T15" fmla="*/ 74 h 756"/>
                <a:gd name="T16" fmla="*/ 2 w 714"/>
                <a:gd name="T17" fmla="*/ 80 h 756"/>
                <a:gd name="T18" fmla="*/ 0 w 714"/>
                <a:gd name="T19" fmla="*/ 84 h 756"/>
                <a:gd name="T20" fmla="*/ 4 w 714"/>
                <a:gd name="T21" fmla="*/ 86 h 756"/>
                <a:gd name="T22" fmla="*/ 6 w 714"/>
                <a:gd name="T23" fmla="*/ 91 h 756"/>
                <a:gd name="T24" fmla="*/ 9 w 714"/>
                <a:gd name="T25" fmla="*/ 90 h 756"/>
                <a:gd name="T26" fmla="*/ 11 w 714"/>
                <a:gd name="T27" fmla="*/ 93 h 756"/>
                <a:gd name="T28" fmla="*/ 14 w 714"/>
                <a:gd name="T29" fmla="*/ 90 h 756"/>
                <a:gd name="T30" fmla="*/ 16 w 714"/>
                <a:gd name="T31" fmla="*/ 87 h 756"/>
                <a:gd name="T32" fmla="*/ 21 w 714"/>
                <a:gd name="T33" fmla="*/ 85 h 756"/>
                <a:gd name="T34" fmla="*/ 22 w 714"/>
                <a:gd name="T35" fmla="*/ 82 h 756"/>
                <a:gd name="T36" fmla="*/ 18 w 714"/>
                <a:gd name="T37" fmla="*/ 80 h 756"/>
                <a:gd name="T38" fmla="*/ 27 w 714"/>
                <a:gd name="T39" fmla="*/ 72 h 756"/>
                <a:gd name="T40" fmla="*/ 43 w 714"/>
                <a:gd name="T41" fmla="*/ 65 h 756"/>
                <a:gd name="T42" fmla="*/ 55 w 714"/>
                <a:gd name="T43" fmla="*/ 59 h 756"/>
                <a:gd name="T44" fmla="*/ 62 w 714"/>
                <a:gd name="T45" fmla="*/ 51 h 756"/>
                <a:gd name="T46" fmla="*/ 74 w 714"/>
                <a:gd name="T47" fmla="*/ 45 h 756"/>
                <a:gd name="T48" fmla="*/ 88 w 714"/>
                <a:gd name="T49" fmla="*/ 30 h 756"/>
                <a:gd name="T50" fmla="*/ 83 w 714"/>
                <a:gd name="T51" fmla="*/ 21 h 756"/>
                <a:gd name="T52" fmla="*/ 83 w 714"/>
                <a:gd name="T53" fmla="*/ 19 h 756"/>
                <a:gd name="T54" fmla="*/ 90 w 714"/>
                <a:gd name="T55" fmla="*/ 16 h 756"/>
                <a:gd name="T56" fmla="*/ 86 w 714"/>
                <a:gd name="T57" fmla="*/ 15 h 756"/>
                <a:gd name="T58" fmla="*/ 85 w 714"/>
                <a:gd name="T59" fmla="*/ 11 h 756"/>
                <a:gd name="T60" fmla="*/ 81 w 714"/>
                <a:gd name="T61" fmla="*/ 12 h 756"/>
                <a:gd name="T62" fmla="*/ 81 w 714"/>
                <a:gd name="T63" fmla="*/ 10 h 756"/>
                <a:gd name="T64" fmla="*/ 76 w 714"/>
                <a:gd name="T65" fmla="*/ 10 h 756"/>
                <a:gd name="T66" fmla="*/ 72 w 714"/>
                <a:gd name="T67" fmla="*/ 13 h 756"/>
                <a:gd name="T68" fmla="*/ 72 w 714"/>
                <a:gd name="T69" fmla="*/ 14 h 756"/>
                <a:gd name="T70" fmla="*/ 68 w 714"/>
                <a:gd name="T71" fmla="*/ 16 h 756"/>
                <a:gd name="T72" fmla="*/ 63 w 714"/>
                <a:gd name="T73" fmla="*/ 16 h 756"/>
                <a:gd name="T74" fmla="*/ 59 w 714"/>
                <a:gd name="T75" fmla="*/ 14 h 756"/>
                <a:gd name="T76" fmla="*/ 54 w 714"/>
                <a:gd name="T77" fmla="*/ 15 h 756"/>
                <a:gd name="T78" fmla="*/ 48 w 714"/>
                <a:gd name="T79" fmla="*/ 15 h 756"/>
                <a:gd name="T80" fmla="*/ 44 w 714"/>
                <a:gd name="T81" fmla="*/ 12 h 756"/>
                <a:gd name="T82" fmla="*/ 45 w 714"/>
                <a:gd name="T83" fmla="*/ 10 h 756"/>
                <a:gd name="T84" fmla="*/ 45 w 714"/>
                <a:gd name="T85" fmla="*/ 8 h 756"/>
                <a:gd name="T86" fmla="*/ 40 w 714"/>
                <a:gd name="T87" fmla="*/ 6 h 756"/>
                <a:gd name="T88" fmla="*/ 34 w 714"/>
                <a:gd name="T89" fmla="*/ 6 h 756"/>
                <a:gd name="T90" fmla="*/ 25 w 714"/>
                <a:gd name="T91" fmla="*/ 3 h 756"/>
                <a:gd name="T92" fmla="*/ 18 w 714"/>
                <a:gd name="T93" fmla="*/ 2 h 756"/>
                <a:gd name="T94" fmla="*/ 13 w 714"/>
                <a:gd name="T95" fmla="*/ 1 h 756"/>
                <a:gd name="T96" fmla="*/ 10 w 714"/>
                <a:gd name="T97" fmla="*/ 6 h 7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14"/>
                <a:gd name="T148" fmla="*/ 0 h 756"/>
                <a:gd name="T149" fmla="*/ 714 w 714"/>
                <a:gd name="T150" fmla="*/ 756 h 7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14" h="756">
                  <a:moveTo>
                    <a:pt x="78" y="46"/>
                  </a:moveTo>
                  <a:lnTo>
                    <a:pt x="126" y="176"/>
                  </a:lnTo>
                  <a:lnTo>
                    <a:pt x="97" y="191"/>
                  </a:lnTo>
                  <a:lnTo>
                    <a:pt x="111" y="232"/>
                  </a:lnTo>
                  <a:lnTo>
                    <a:pt x="114" y="264"/>
                  </a:lnTo>
                  <a:lnTo>
                    <a:pt x="107" y="288"/>
                  </a:lnTo>
                  <a:lnTo>
                    <a:pt x="88" y="313"/>
                  </a:lnTo>
                  <a:lnTo>
                    <a:pt x="29" y="381"/>
                  </a:lnTo>
                  <a:lnTo>
                    <a:pt x="32" y="394"/>
                  </a:lnTo>
                  <a:lnTo>
                    <a:pt x="47" y="408"/>
                  </a:lnTo>
                  <a:lnTo>
                    <a:pt x="24" y="455"/>
                  </a:lnTo>
                  <a:lnTo>
                    <a:pt x="39" y="489"/>
                  </a:lnTo>
                  <a:lnTo>
                    <a:pt x="47" y="502"/>
                  </a:lnTo>
                  <a:lnTo>
                    <a:pt x="31" y="547"/>
                  </a:lnTo>
                  <a:lnTo>
                    <a:pt x="12" y="559"/>
                  </a:lnTo>
                  <a:lnTo>
                    <a:pt x="21" y="588"/>
                  </a:lnTo>
                  <a:lnTo>
                    <a:pt x="21" y="614"/>
                  </a:lnTo>
                  <a:lnTo>
                    <a:pt x="9" y="634"/>
                  </a:lnTo>
                  <a:lnTo>
                    <a:pt x="12" y="654"/>
                  </a:lnTo>
                  <a:lnTo>
                    <a:pt x="0" y="666"/>
                  </a:lnTo>
                  <a:lnTo>
                    <a:pt x="18" y="689"/>
                  </a:lnTo>
                  <a:lnTo>
                    <a:pt x="32" y="686"/>
                  </a:lnTo>
                  <a:lnTo>
                    <a:pt x="32" y="714"/>
                  </a:lnTo>
                  <a:lnTo>
                    <a:pt x="42" y="727"/>
                  </a:lnTo>
                  <a:lnTo>
                    <a:pt x="53" y="711"/>
                  </a:lnTo>
                  <a:lnTo>
                    <a:pt x="66" y="714"/>
                  </a:lnTo>
                  <a:lnTo>
                    <a:pt x="73" y="732"/>
                  </a:lnTo>
                  <a:lnTo>
                    <a:pt x="81" y="741"/>
                  </a:lnTo>
                  <a:lnTo>
                    <a:pt x="81" y="756"/>
                  </a:lnTo>
                  <a:lnTo>
                    <a:pt x="111" y="714"/>
                  </a:lnTo>
                  <a:lnTo>
                    <a:pt x="111" y="704"/>
                  </a:lnTo>
                  <a:lnTo>
                    <a:pt x="126" y="693"/>
                  </a:lnTo>
                  <a:lnTo>
                    <a:pt x="152" y="707"/>
                  </a:lnTo>
                  <a:lnTo>
                    <a:pt x="167" y="680"/>
                  </a:lnTo>
                  <a:lnTo>
                    <a:pt x="178" y="666"/>
                  </a:lnTo>
                  <a:lnTo>
                    <a:pt x="175" y="651"/>
                  </a:lnTo>
                  <a:lnTo>
                    <a:pt x="167" y="651"/>
                  </a:lnTo>
                  <a:lnTo>
                    <a:pt x="144" y="635"/>
                  </a:lnTo>
                  <a:lnTo>
                    <a:pt x="163" y="626"/>
                  </a:lnTo>
                  <a:lnTo>
                    <a:pt x="211" y="572"/>
                  </a:lnTo>
                  <a:lnTo>
                    <a:pt x="253" y="554"/>
                  </a:lnTo>
                  <a:lnTo>
                    <a:pt x="337" y="517"/>
                  </a:lnTo>
                  <a:lnTo>
                    <a:pt x="379" y="493"/>
                  </a:lnTo>
                  <a:lnTo>
                    <a:pt x="437" y="471"/>
                  </a:lnTo>
                  <a:lnTo>
                    <a:pt x="483" y="432"/>
                  </a:lnTo>
                  <a:lnTo>
                    <a:pt x="493" y="403"/>
                  </a:lnTo>
                  <a:lnTo>
                    <a:pt x="513" y="406"/>
                  </a:lnTo>
                  <a:lnTo>
                    <a:pt x="592" y="353"/>
                  </a:lnTo>
                  <a:lnTo>
                    <a:pt x="701" y="254"/>
                  </a:lnTo>
                  <a:lnTo>
                    <a:pt x="699" y="239"/>
                  </a:lnTo>
                  <a:lnTo>
                    <a:pt x="683" y="194"/>
                  </a:lnTo>
                  <a:lnTo>
                    <a:pt x="659" y="167"/>
                  </a:lnTo>
                  <a:lnTo>
                    <a:pt x="656" y="155"/>
                  </a:lnTo>
                  <a:lnTo>
                    <a:pt x="662" y="145"/>
                  </a:lnTo>
                  <a:lnTo>
                    <a:pt x="677" y="139"/>
                  </a:lnTo>
                  <a:lnTo>
                    <a:pt x="714" y="128"/>
                  </a:lnTo>
                  <a:lnTo>
                    <a:pt x="704" y="122"/>
                  </a:lnTo>
                  <a:lnTo>
                    <a:pt x="686" y="115"/>
                  </a:lnTo>
                  <a:lnTo>
                    <a:pt x="668" y="97"/>
                  </a:lnTo>
                  <a:lnTo>
                    <a:pt x="673" y="84"/>
                  </a:lnTo>
                  <a:lnTo>
                    <a:pt x="662" y="84"/>
                  </a:lnTo>
                  <a:lnTo>
                    <a:pt x="644" y="91"/>
                  </a:lnTo>
                  <a:lnTo>
                    <a:pt x="638" y="84"/>
                  </a:lnTo>
                  <a:lnTo>
                    <a:pt x="641" y="76"/>
                  </a:lnTo>
                  <a:lnTo>
                    <a:pt x="623" y="79"/>
                  </a:lnTo>
                  <a:lnTo>
                    <a:pt x="607" y="73"/>
                  </a:lnTo>
                  <a:lnTo>
                    <a:pt x="592" y="89"/>
                  </a:lnTo>
                  <a:lnTo>
                    <a:pt x="572" y="104"/>
                  </a:lnTo>
                  <a:lnTo>
                    <a:pt x="562" y="104"/>
                  </a:lnTo>
                  <a:lnTo>
                    <a:pt x="575" y="112"/>
                  </a:lnTo>
                  <a:lnTo>
                    <a:pt x="562" y="119"/>
                  </a:lnTo>
                  <a:lnTo>
                    <a:pt x="538" y="122"/>
                  </a:lnTo>
                  <a:lnTo>
                    <a:pt x="516" y="128"/>
                  </a:lnTo>
                  <a:lnTo>
                    <a:pt x="502" y="122"/>
                  </a:lnTo>
                  <a:lnTo>
                    <a:pt x="493" y="112"/>
                  </a:lnTo>
                  <a:lnTo>
                    <a:pt x="468" y="112"/>
                  </a:lnTo>
                  <a:lnTo>
                    <a:pt x="450" y="110"/>
                  </a:lnTo>
                  <a:lnTo>
                    <a:pt x="431" y="119"/>
                  </a:lnTo>
                  <a:lnTo>
                    <a:pt x="407" y="125"/>
                  </a:lnTo>
                  <a:lnTo>
                    <a:pt x="384" y="115"/>
                  </a:lnTo>
                  <a:lnTo>
                    <a:pt x="361" y="104"/>
                  </a:lnTo>
                  <a:lnTo>
                    <a:pt x="347" y="91"/>
                  </a:lnTo>
                  <a:lnTo>
                    <a:pt x="344" y="82"/>
                  </a:lnTo>
                  <a:lnTo>
                    <a:pt x="355" y="76"/>
                  </a:lnTo>
                  <a:lnTo>
                    <a:pt x="358" y="66"/>
                  </a:lnTo>
                  <a:lnTo>
                    <a:pt x="353" y="60"/>
                  </a:lnTo>
                  <a:lnTo>
                    <a:pt x="332" y="58"/>
                  </a:lnTo>
                  <a:lnTo>
                    <a:pt x="313" y="49"/>
                  </a:lnTo>
                  <a:lnTo>
                    <a:pt x="282" y="44"/>
                  </a:lnTo>
                  <a:lnTo>
                    <a:pt x="268" y="49"/>
                  </a:lnTo>
                  <a:lnTo>
                    <a:pt x="244" y="41"/>
                  </a:lnTo>
                  <a:lnTo>
                    <a:pt x="199" y="21"/>
                  </a:lnTo>
                  <a:lnTo>
                    <a:pt x="167" y="21"/>
                  </a:lnTo>
                  <a:lnTo>
                    <a:pt x="139" y="10"/>
                  </a:lnTo>
                  <a:lnTo>
                    <a:pt x="121" y="0"/>
                  </a:lnTo>
                  <a:lnTo>
                    <a:pt x="102" y="6"/>
                  </a:lnTo>
                  <a:lnTo>
                    <a:pt x="94" y="18"/>
                  </a:lnTo>
                  <a:lnTo>
                    <a:pt x="78" y="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12" name="Freeform 195">
              <a:extLst>
                <a:ext uri="{FF2B5EF4-FFF2-40B4-BE49-F238E27FC236}">
                  <a16:creationId xmlns:a16="http://schemas.microsoft.com/office/drawing/2014/main" id="{5EBF92CD-B962-4910-A9D1-142E3AC2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856" y="1661906"/>
              <a:ext cx="490494" cy="625877"/>
            </a:xfrm>
            <a:custGeom>
              <a:avLst/>
              <a:gdLst>
                <a:gd name="T0" fmla="*/ 86 w 682"/>
                <a:gd name="T1" fmla="*/ 23 h 952"/>
                <a:gd name="T2" fmla="*/ 83 w 682"/>
                <a:gd name="T3" fmla="*/ 28 h 952"/>
                <a:gd name="T4" fmla="*/ 84 w 682"/>
                <a:gd name="T5" fmla="*/ 36 h 952"/>
                <a:gd name="T6" fmla="*/ 79 w 682"/>
                <a:gd name="T7" fmla="*/ 43 h 952"/>
                <a:gd name="T8" fmla="*/ 74 w 682"/>
                <a:gd name="T9" fmla="*/ 51 h 952"/>
                <a:gd name="T10" fmla="*/ 73 w 682"/>
                <a:gd name="T11" fmla="*/ 58 h 952"/>
                <a:gd name="T12" fmla="*/ 76 w 682"/>
                <a:gd name="T13" fmla="*/ 64 h 952"/>
                <a:gd name="T14" fmla="*/ 74 w 682"/>
                <a:gd name="T15" fmla="*/ 70 h 952"/>
                <a:gd name="T16" fmla="*/ 73 w 682"/>
                <a:gd name="T17" fmla="*/ 75 h 952"/>
                <a:gd name="T18" fmla="*/ 71 w 682"/>
                <a:gd name="T19" fmla="*/ 80 h 952"/>
                <a:gd name="T20" fmla="*/ 70 w 682"/>
                <a:gd name="T21" fmla="*/ 84 h 952"/>
                <a:gd name="T22" fmla="*/ 68 w 682"/>
                <a:gd name="T23" fmla="*/ 86 h 952"/>
                <a:gd name="T24" fmla="*/ 66 w 682"/>
                <a:gd name="T25" fmla="*/ 86 h 952"/>
                <a:gd name="T26" fmla="*/ 62 w 682"/>
                <a:gd name="T27" fmla="*/ 85 h 952"/>
                <a:gd name="T28" fmla="*/ 56 w 682"/>
                <a:gd name="T29" fmla="*/ 90 h 952"/>
                <a:gd name="T30" fmla="*/ 55 w 682"/>
                <a:gd name="T31" fmla="*/ 92 h 952"/>
                <a:gd name="T32" fmla="*/ 59 w 682"/>
                <a:gd name="T33" fmla="*/ 99 h 952"/>
                <a:gd name="T34" fmla="*/ 57 w 682"/>
                <a:gd name="T35" fmla="*/ 101 h 952"/>
                <a:gd name="T36" fmla="*/ 53 w 682"/>
                <a:gd name="T37" fmla="*/ 107 h 952"/>
                <a:gd name="T38" fmla="*/ 49 w 682"/>
                <a:gd name="T39" fmla="*/ 105 h 952"/>
                <a:gd name="T40" fmla="*/ 48 w 682"/>
                <a:gd name="T41" fmla="*/ 110 h 952"/>
                <a:gd name="T42" fmla="*/ 47 w 682"/>
                <a:gd name="T43" fmla="*/ 113 h 952"/>
                <a:gd name="T44" fmla="*/ 43 w 682"/>
                <a:gd name="T45" fmla="*/ 115 h 952"/>
                <a:gd name="T46" fmla="*/ 42 w 682"/>
                <a:gd name="T47" fmla="*/ 119 h 952"/>
                <a:gd name="T48" fmla="*/ 39 w 682"/>
                <a:gd name="T49" fmla="*/ 119 h 952"/>
                <a:gd name="T50" fmla="*/ 38 w 682"/>
                <a:gd name="T51" fmla="*/ 116 h 952"/>
                <a:gd name="T52" fmla="*/ 35 w 682"/>
                <a:gd name="T53" fmla="*/ 116 h 952"/>
                <a:gd name="T54" fmla="*/ 30 w 682"/>
                <a:gd name="T55" fmla="*/ 116 h 952"/>
                <a:gd name="T56" fmla="*/ 27 w 682"/>
                <a:gd name="T57" fmla="*/ 114 h 952"/>
                <a:gd name="T58" fmla="*/ 22 w 682"/>
                <a:gd name="T59" fmla="*/ 110 h 952"/>
                <a:gd name="T60" fmla="*/ 18 w 682"/>
                <a:gd name="T61" fmla="*/ 106 h 952"/>
                <a:gd name="T62" fmla="*/ 11 w 682"/>
                <a:gd name="T63" fmla="*/ 98 h 952"/>
                <a:gd name="T64" fmla="*/ 15 w 682"/>
                <a:gd name="T65" fmla="*/ 95 h 952"/>
                <a:gd name="T66" fmla="*/ 18 w 682"/>
                <a:gd name="T67" fmla="*/ 92 h 952"/>
                <a:gd name="T68" fmla="*/ 20 w 682"/>
                <a:gd name="T69" fmla="*/ 92 h 952"/>
                <a:gd name="T70" fmla="*/ 21 w 682"/>
                <a:gd name="T71" fmla="*/ 89 h 952"/>
                <a:gd name="T72" fmla="*/ 19 w 682"/>
                <a:gd name="T73" fmla="*/ 84 h 952"/>
                <a:gd name="T74" fmla="*/ 19 w 682"/>
                <a:gd name="T75" fmla="*/ 80 h 952"/>
                <a:gd name="T76" fmla="*/ 8 w 682"/>
                <a:gd name="T77" fmla="*/ 70 h 952"/>
                <a:gd name="T78" fmla="*/ 2 w 682"/>
                <a:gd name="T79" fmla="*/ 68 h 952"/>
                <a:gd name="T80" fmla="*/ 3 w 682"/>
                <a:gd name="T81" fmla="*/ 62 h 952"/>
                <a:gd name="T82" fmla="*/ 5 w 682"/>
                <a:gd name="T83" fmla="*/ 62 h 952"/>
                <a:gd name="T84" fmla="*/ 6 w 682"/>
                <a:gd name="T85" fmla="*/ 58 h 952"/>
                <a:gd name="T86" fmla="*/ 9 w 682"/>
                <a:gd name="T87" fmla="*/ 51 h 952"/>
                <a:gd name="T88" fmla="*/ 11 w 682"/>
                <a:gd name="T89" fmla="*/ 43 h 952"/>
                <a:gd name="T90" fmla="*/ 8 w 682"/>
                <a:gd name="T91" fmla="*/ 39 h 952"/>
                <a:gd name="T92" fmla="*/ 17 w 682"/>
                <a:gd name="T93" fmla="*/ 38 h 952"/>
                <a:gd name="T94" fmla="*/ 26 w 682"/>
                <a:gd name="T95" fmla="*/ 33 h 952"/>
                <a:gd name="T96" fmla="*/ 23 w 682"/>
                <a:gd name="T97" fmla="*/ 23 h 952"/>
                <a:gd name="T98" fmla="*/ 31 w 682"/>
                <a:gd name="T99" fmla="*/ 11 h 952"/>
                <a:gd name="T100" fmla="*/ 40 w 682"/>
                <a:gd name="T101" fmla="*/ 4 h 952"/>
                <a:gd name="T102" fmla="*/ 46 w 682"/>
                <a:gd name="T103" fmla="*/ 3 h 952"/>
                <a:gd name="T104" fmla="*/ 51 w 682"/>
                <a:gd name="T105" fmla="*/ 4 h 952"/>
                <a:gd name="T106" fmla="*/ 59 w 682"/>
                <a:gd name="T107" fmla="*/ 7 h 952"/>
                <a:gd name="T108" fmla="*/ 67 w 682"/>
                <a:gd name="T109" fmla="*/ 8 h 952"/>
                <a:gd name="T110" fmla="*/ 76 w 682"/>
                <a:gd name="T111" fmla="*/ 7 h 95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2"/>
                <a:gd name="T169" fmla="*/ 0 h 952"/>
                <a:gd name="T170" fmla="*/ 682 w 682"/>
                <a:gd name="T171" fmla="*/ 952 h 95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2" h="952">
                  <a:moveTo>
                    <a:pt x="634" y="50"/>
                  </a:moveTo>
                  <a:lnTo>
                    <a:pt x="682" y="183"/>
                  </a:lnTo>
                  <a:lnTo>
                    <a:pt x="653" y="199"/>
                  </a:lnTo>
                  <a:lnTo>
                    <a:pt x="664" y="224"/>
                  </a:lnTo>
                  <a:lnTo>
                    <a:pt x="670" y="262"/>
                  </a:lnTo>
                  <a:lnTo>
                    <a:pt x="667" y="286"/>
                  </a:lnTo>
                  <a:lnTo>
                    <a:pt x="658" y="300"/>
                  </a:lnTo>
                  <a:lnTo>
                    <a:pt x="625" y="341"/>
                  </a:lnTo>
                  <a:lnTo>
                    <a:pt x="585" y="386"/>
                  </a:lnTo>
                  <a:lnTo>
                    <a:pt x="588" y="401"/>
                  </a:lnTo>
                  <a:lnTo>
                    <a:pt x="603" y="412"/>
                  </a:lnTo>
                  <a:lnTo>
                    <a:pt x="577" y="463"/>
                  </a:lnTo>
                  <a:lnTo>
                    <a:pt x="588" y="484"/>
                  </a:lnTo>
                  <a:lnTo>
                    <a:pt x="603" y="508"/>
                  </a:lnTo>
                  <a:lnTo>
                    <a:pt x="594" y="532"/>
                  </a:lnTo>
                  <a:lnTo>
                    <a:pt x="585" y="553"/>
                  </a:lnTo>
                  <a:lnTo>
                    <a:pt x="568" y="565"/>
                  </a:lnTo>
                  <a:lnTo>
                    <a:pt x="577" y="596"/>
                  </a:lnTo>
                  <a:lnTo>
                    <a:pt x="577" y="617"/>
                  </a:lnTo>
                  <a:lnTo>
                    <a:pt x="568" y="639"/>
                  </a:lnTo>
                  <a:lnTo>
                    <a:pt x="568" y="660"/>
                  </a:lnTo>
                  <a:lnTo>
                    <a:pt x="556" y="672"/>
                  </a:lnTo>
                  <a:lnTo>
                    <a:pt x="556" y="678"/>
                  </a:lnTo>
                  <a:lnTo>
                    <a:pt x="543" y="681"/>
                  </a:lnTo>
                  <a:lnTo>
                    <a:pt x="535" y="692"/>
                  </a:lnTo>
                  <a:lnTo>
                    <a:pt x="528" y="686"/>
                  </a:lnTo>
                  <a:lnTo>
                    <a:pt x="509" y="675"/>
                  </a:lnTo>
                  <a:lnTo>
                    <a:pt x="492" y="675"/>
                  </a:lnTo>
                  <a:lnTo>
                    <a:pt x="474" y="684"/>
                  </a:lnTo>
                  <a:lnTo>
                    <a:pt x="443" y="714"/>
                  </a:lnTo>
                  <a:lnTo>
                    <a:pt x="433" y="720"/>
                  </a:lnTo>
                  <a:lnTo>
                    <a:pt x="438" y="730"/>
                  </a:lnTo>
                  <a:lnTo>
                    <a:pt x="467" y="775"/>
                  </a:lnTo>
                  <a:lnTo>
                    <a:pt x="471" y="786"/>
                  </a:lnTo>
                  <a:lnTo>
                    <a:pt x="467" y="799"/>
                  </a:lnTo>
                  <a:lnTo>
                    <a:pt x="456" y="806"/>
                  </a:lnTo>
                  <a:lnTo>
                    <a:pt x="430" y="833"/>
                  </a:lnTo>
                  <a:lnTo>
                    <a:pt x="419" y="854"/>
                  </a:lnTo>
                  <a:lnTo>
                    <a:pt x="407" y="844"/>
                  </a:lnTo>
                  <a:lnTo>
                    <a:pt x="393" y="838"/>
                  </a:lnTo>
                  <a:lnTo>
                    <a:pt x="385" y="844"/>
                  </a:lnTo>
                  <a:lnTo>
                    <a:pt x="385" y="878"/>
                  </a:lnTo>
                  <a:lnTo>
                    <a:pt x="383" y="896"/>
                  </a:lnTo>
                  <a:lnTo>
                    <a:pt x="377" y="899"/>
                  </a:lnTo>
                  <a:lnTo>
                    <a:pt x="349" y="911"/>
                  </a:lnTo>
                  <a:lnTo>
                    <a:pt x="343" y="920"/>
                  </a:lnTo>
                  <a:lnTo>
                    <a:pt x="338" y="937"/>
                  </a:lnTo>
                  <a:lnTo>
                    <a:pt x="331" y="949"/>
                  </a:lnTo>
                  <a:lnTo>
                    <a:pt x="322" y="952"/>
                  </a:lnTo>
                  <a:lnTo>
                    <a:pt x="307" y="949"/>
                  </a:lnTo>
                  <a:lnTo>
                    <a:pt x="298" y="942"/>
                  </a:lnTo>
                  <a:lnTo>
                    <a:pt x="298" y="925"/>
                  </a:lnTo>
                  <a:lnTo>
                    <a:pt x="288" y="917"/>
                  </a:lnTo>
                  <a:lnTo>
                    <a:pt x="273" y="928"/>
                  </a:lnTo>
                  <a:lnTo>
                    <a:pt x="243" y="942"/>
                  </a:lnTo>
                  <a:lnTo>
                    <a:pt x="238" y="922"/>
                  </a:lnTo>
                  <a:lnTo>
                    <a:pt x="222" y="914"/>
                  </a:lnTo>
                  <a:lnTo>
                    <a:pt x="211" y="907"/>
                  </a:lnTo>
                  <a:lnTo>
                    <a:pt x="196" y="904"/>
                  </a:lnTo>
                  <a:lnTo>
                    <a:pt x="177" y="880"/>
                  </a:lnTo>
                  <a:lnTo>
                    <a:pt x="155" y="841"/>
                  </a:lnTo>
                  <a:lnTo>
                    <a:pt x="139" y="847"/>
                  </a:lnTo>
                  <a:lnTo>
                    <a:pt x="124" y="854"/>
                  </a:lnTo>
                  <a:lnTo>
                    <a:pt x="85" y="781"/>
                  </a:lnTo>
                  <a:lnTo>
                    <a:pt x="96" y="781"/>
                  </a:lnTo>
                  <a:lnTo>
                    <a:pt x="121" y="757"/>
                  </a:lnTo>
                  <a:lnTo>
                    <a:pt x="124" y="738"/>
                  </a:lnTo>
                  <a:lnTo>
                    <a:pt x="137" y="730"/>
                  </a:lnTo>
                  <a:lnTo>
                    <a:pt x="145" y="730"/>
                  </a:lnTo>
                  <a:lnTo>
                    <a:pt x="155" y="736"/>
                  </a:lnTo>
                  <a:lnTo>
                    <a:pt x="163" y="726"/>
                  </a:lnTo>
                  <a:lnTo>
                    <a:pt x="163" y="712"/>
                  </a:lnTo>
                  <a:lnTo>
                    <a:pt x="145" y="705"/>
                  </a:lnTo>
                  <a:lnTo>
                    <a:pt x="148" y="672"/>
                  </a:lnTo>
                  <a:lnTo>
                    <a:pt x="148" y="644"/>
                  </a:lnTo>
                  <a:lnTo>
                    <a:pt x="148" y="636"/>
                  </a:lnTo>
                  <a:lnTo>
                    <a:pt x="127" y="623"/>
                  </a:lnTo>
                  <a:lnTo>
                    <a:pt x="58" y="553"/>
                  </a:lnTo>
                  <a:lnTo>
                    <a:pt x="27" y="578"/>
                  </a:lnTo>
                  <a:lnTo>
                    <a:pt x="11" y="542"/>
                  </a:lnTo>
                  <a:lnTo>
                    <a:pt x="0" y="523"/>
                  </a:lnTo>
                  <a:lnTo>
                    <a:pt x="20" y="490"/>
                  </a:lnTo>
                  <a:lnTo>
                    <a:pt x="27" y="471"/>
                  </a:lnTo>
                  <a:lnTo>
                    <a:pt x="35" y="490"/>
                  </a:lnTo>
                  <a:lnTo>
                    <a:pt x="51" y="484"/>
                  </a:lnTo>
                  <a:lnTo>
                    <a:pt x="45" y="459"/>
                  </a:lnTo>
                  <a:lnTo>
                    <a:pt x="38" y="425"/>
                  </a:lnTo>
                  <a:lnTo>
                    <a:pt x="69" y="404"/>
                  </a:lnTo>
                  <a:lnTo>
                    <a:pt x="82" y="388"/>
                  </a:lnTo>
                  <a:lnTo>
                    <a:pt x="87" y="343"/>
                  </a:lnTo>
                  <a:lnTo>
                    <a:pt x="69" y="334"/>
                  </a:lnTo>
                  <a:lnTo>
                    <a:pt x="62" y="312"/>
                  </a:lnTo>
                  <a:lnTo>
                    <a:pt x="72" y="297"/>
                  </a:lnTo>
                  <a:lnTo>
                    <a:pt x="131" y="300"/>
                  </a:lnTo>
                  <a:lnTo>
                    <a:pt x="169" y="318"/>
                  </a:lnTo>
                  <a:lnTo>
                    <a:pt x="203" y="262"/>
                  </a:lnTo>
                  <a:lnTo>
                    <a:pt x="179" y="245"/>
                  </a:lnTo>
                  <a:lnTo>
                    <a:pt x="184" y="182"/>
                  </a:lnTo>
                  <a:lnTo>
                    <a:pt x="241" y="102"/>
                  </a:lnTo>
                  <a:lnTo>
                    <a:pt x="243" y="85"/>
                  </a:lnTo>
                  <a:lnTo>
                    <a:pt x="290" y="69"/>
                  </a:lnTo>
                  <a:lnTo>
                    <a:pt x="317" y="28"/>
                  </a:lnTo>
                  <a:lnTo>
                    <a:pt x="343" y="0"/>
                  </a:lnTo>
                  <a:lnTo>
                    <a:pt x="364" y="21"/>
                  </a:lnTo>
                  <a:lnTo>
                    <a:pt x="380" y="21"/>
                  </a:lnTo>
                  <a:lnTo>
                    <a:pt x="407" y="31"/>
                  </a:lnTo>
                  <a:lnTo>
                    <a:pt x="446" y="34"/>
                  </a:lnTo>
                  <a:lnTo>
                    <a:pt x="471" y="52"/>
                  </a:lnTo>
                  <a:lnTo>
                    <a:pt x="501" y="64"/>
                  </a:lnTo>
                  <a:lnTo>
                    <a:pt x="530" y="61"/>
                  </a:lnTo>
                  <a:lnTo>
                    <a:pt x="571" y="52"/>
                  </a:lnTo>
                  <a:lnTo>
                    <a:pt x="603" y="52"/>
                  </a:lnTo>
                  <a:lnTo>
                    <a:pt x="634" y="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13" name="Freeform 196">
              <a:extLst>
                <a:ext uri="{FF2B5EF4-FFF2-40B4-BE49-F238E27FC236}">
                  <a16:creationId xmlns:a16="http://schemas.microsoft.com/office/drawing/2014/main" id="{FDCACFD7-24EB-4BB7-BA33-61779FC10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581" y="1579070"/>
              <a:ext cx="286242" cy="293215"/>
            </a:xfrm>
            <a:custGeom>
              <a:avLst/>
              <a:gdLst>
                <a:gd name="T0" fmla="*/ 50 w 398"/>
                <a:gd name="T1" fmla="*/ 16 h 445"/>
                <a:gd name="T2" fmla="*/ 49 w 398"/>
                <a:gd name="T3" fmla="*/ 15 h 445"/>
                <a:gd name="T4" fmla="*/ 46 w 398"/>
                <a:gd name="T5" fmla="*/ 15 h 445"/>
                <a:gd name="T6" fmla="*/ 42 w 398"/>
                <a:gd name="T7" fmla="*/ 14 h 445"/>
                <a:gd name="T8" fmla="*/ 36 w 398"/>
                <a:gd name="T9" fmla="*/ 12 h 445"/>
                <a:gd name="T10" fmla="*/ 34 w 398"/>
                <a:gd name="T11" fmla="*/ 9 h 445"/>
                <a:gd name="T12" fmla="*/ 33 w 398"/>
                <a:gd name="T13" fmla="*/ 9 h 445"/>
                <a:gd name="T14" fmla="*/ 32 w 398"/>
                <a:gd name="T15" fmla="*/ 10 h 445"/>
                <a:gd name="T16" fmla="*/ 31 w 398"/>
                <a:gd name="T17" fmla="*/ 13 h 445"/>
                <a:gd name="T18" fmla="*/ 29 w 398"/>
                <a:gd name="T19" fmla="*/ 10 h 445"/>
                <a:gd name="T20" fmla="*/ 28 w 398"/>
                <a:gd name="T21" fmla="*/ 9 h 445"/>
                <a:gd name="T22" fmla="*/ 30 w 398"/>
                <a:gd name="T23" fmla="*/ 7 h 445"/>
                <a:gd name="T24" fmla="*/ 31 w 398"/>
                <a:gd name="T25" fmla="*/ 7 h 445"/>
                <a:gd name="T26" fmla="*/ 28 w 398"/>
                <a:gd name="T27" fmla="*/ 2 h 445"/>
                <a:gd name="T28" fmla="*/ 26 w 398"/>
                <a:gd name="T29" fmla="*/ 3 h 445"/>
                <a:gd name="T30" fmla="*/ 23 w 398"/>
                <a:gd name="T31" fmla="*/ 3 h 445"/>
                <a:gd name="T32" fmla="*/ 19 w 398"/>
                <a:gd name="T33" fmla="*/ 0 h 445"/>
                <a:gd name="T34" fmla="*/ 18 w 398"/>
                <a:gd name="T35" fmla="*/ 3 h 445"/>
                <a:gd name="T36" fmla="*/ 18 w 398"/>
                <a:gd name="T37" fmla="*/ 5 h 445"/>
                <a:gd name="T38" fmla="*/ 16 w 398"/>
                <a:gd name="T39" fmla="*/ 6 h 445"/>
                <a:gd name="T40" fmla="*/ 14 w 398"/>
                <a:gd name="T41" fmla="*/ 7 h 445"/>
                <a:gd name="T42" fmla="*/ 13 w 398"/>
                <a:gd name="T43" fmla="*/ 10 h 445"/>
                <a:gd name="T44" fmla="*/ 13 w 398"/>
                <a:gd name="T45" fmla="*/ 11 h 445"/>
                <a:gd name="T46" fmla="*/ 10 w 398"/>
                <a:gd name="T47" fmla="*/ 14 h 445"/>
                <a:gd name="T48" fmla="*/ 9 w 398"/>
                <a:gd name="T49" fmla="*/ 16 h 445"/>
                <a:gd name="T50" fmla="*/ 7 w 398"/>
                <a:gd name="T51" fmla="*/ 17 h 445"/>
                <a:gd name="T52" fmla="*/ 6 w 398"/>
                <a:gd name="T53" fmla="*/ 18 h 445"/>
                <a:gd name="T54" fmla="*/ 5 w 398"/>
                <a:gd name="T55" fmla="*/ 21 h 445"/>
                <a:gd name="T56" fmla="*/ 4 w 398"/>
                <a:gd name="T57" fmla="*/ 23 h 445"/>
                <a:gd name="T58" fmla="*/ 2 w 398"/>
                <a:gd name="T59" fmla="*/ 26 h 445"/>
                <a:gd name="T60" fmla="*/ 3 w 398"/>
                <a:gd name="T61" fmla="*/ 28 h 445"/>
                <a:gd name="T62" fmla="*/ 0 w 398"/>
                <a:gd name="T63" fmla="*/ 29 h 445"/>
                <a:gd name="T64" fmla="*/ 1 w 398"/>
                <a:gd name="T65" fmla="*/ 32 h 445"/>
                <a:gd name="T66" fmla="*/ 1 w 398"/>
                <a:gd name="T67" fmla="*/ 35 h 445"/>
                <a:gd name="T68" fmla="*/ 4 w 398"/>
                <a:gd name="T69" fmla="*/ 37 h 445"/>
                <a:gd name="T70" fmla="*/ 6 w 398"/>
                <a:gd name="T71" fmla="*/ 39 h 445"/>
                <a:gd name="T72" fmla="*/ 9 w 398"/>
                <a:gd name="T73" fmla="*/ 37 h 445"/>
                <a:gd name="T74" fmla="*/ 12 w 398"/>
                <a:gd name="T75" fmla="*/ 39 h 445"/>
                <a:gd name="T76" fmla="*/ 14 w 398"/>
                <a:gd name="T77" fmla="*/ 41 h 445"/>
                <a:gd name="T78" fmla="*/ 14 w 398"/>
                <a:gd name="T79" fmla="*/ 44 h 445"/>
                <a:gd name="T80" fmla="*/ 19 w 398"/>
                <a:gd name="T81" fmla="*/ 45 h 445"/>
                <a:gd name="T82" fmla="*/ 21 w 398"/>
                <a:gd name="T83" fmla="*/ 46 h 445"/>
                <a:gd name="T84" fmla="*/ 20 w 398"/>
                <a:gd name="T85" fmla="*/ 49 h 445"/>
                <a:gd name="T86" fmla="*/ 17 w 398"/>
                <a:gd name="T87" fmla="*/ 49 h 445"/>
                <a:gd name="T88" fmla="*/ 17 w 398"/>
                <a:gd name="T89" fmla="*/ 54 h 445"/>
                <a:gd name="T90" fmla="*/ 24 w 398"/>
                <a:gd name="T91" fmla="*/ 54 h 445"/>
                <a:gd name="T92" fmla="*/ 28 w 398"/>
                <a:gd name="T93" fmla="*/ 56 h 445"/>
                <a:gd name="T94" fmla="*/ 33 w 398"/>
                <a:gd name="T95" fmla="*/ 49 h 445"/>
                <a:gd name="T96" fmla="*/ 29 w 398"/>
                <a:gd name="T97" fmla="*/ 46 h 445"/>
                <a:gd name="T98" fmla="*/ 30 w 398"/>
                <a:gd name="T99" fmla="*/ 39 h 445"/>
                <a:gd name="T100" fmla="*/ 37 w 398"/>
                <a:gd name="T101" fmla="*/ 29 h 445"/>
                <a:gd name="T102" fmla="*/ 38 w 398"/>
                <a:gd name="T103" fmla="*/ 27 h 445"/>
                <a:gd name="T104" fmla="*/ 44 w 398"/>
                <a:gd name="T105" fmla="*/ 25 h 445"/>
                <a:gd name="T106" fmla="*/ 47 w 398"/>
                <a:gd name="T107" fmla="*/ 20 h 445"/>
                <a:gd name="T108" fmla="*/ 50 w 398"/>
                <a:gd name="T109" fmla="*/ 16 h 4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98"/>
                <a:gd name="T166" fmla="*/ 0 h 445"/>
                <a:gd name="T167" fmla="*/ 398 w 398"/>
                <a:gd name="T168" fmla="*/ 445 h 44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98" h="445">
                  <a:moveTo>
                    <a:pt x="398" y="126"/>
                  </a:moveTo>
                  <a:lnTo>
                    <a:pt x="387" y="114"/>
                  </a:lnTo>
                  <a:lnTo>
                    <a:pt x="364" y="114"/>
                  </a:lnTo>
                  <a:lnTo>
                    <a:pt x="336" y="108"/>
                  </a:lnTo>
                  <a:lnTo>
                    <a:pt x="288" y="93"/>
                  </a:lnTo>
                  <a:lnTo>
                    <a:pt x="267" y="70"/>
                  </a:lnTo>
                  <a:lnTo>
                    <a:pt x="259" y="65"/>
                  </a:lnTo>
                  <a:lnTo>
                    <a:pt x="252" y="76"/>
                  </a:lnTo>
                  <a:lnTo>
                    <a:pt x="246" y="97"/>
                  </a:lnTo>
                  <a:lnTo>
                    <a:pt x="228" y="79"/>
                  </a:lnTo>
                  <a:lnTo>
                    <a:pt x="225" y="67"/>
                  </a:lnTo>
                  <a:lnTo>
                    <a:pt x="240" y="55"/>
                  </a:lnTo>
                  <a:lnTo>
                    <a:pt x="243" y="52"/>
                  </a:lnTo>
                  <a:lnTo>
                    <a:pt x="225" y="13"/>
                  </a:lnTo>
                  <a:lnTo>
                    <a:pt x="204" y="20"/>
                  </a:lnTo>
                  <a:lnTo>
                    <a:pt x="180" y="20"/>
                  </a:lnTo>
                  <a:lnTo>
                    <a:pt x="148" y="0"/>
                  </a:lnTo>
                  <a:lnTo>
                    <a:pt x="143" y="20"/>
                  </a:lnTo>
                  <a:lnTo>
                    <a:pt x="138" y="36"/>
                  </a:lnTo>
                  <a:lnTo>
                    <a:pt x="122" y="42"/>
                  </a:lnTo>
                  <a:lnTo>
                    <a:pt x="110" y="52"/>
                  </a:lnTo>
                  <a:lnTo>
                    <a:pt x="104" y="73"/>
                  </a:lnTo>
                  <a:lnTo>
                    <a:pt x="100" y="87"/>
                  </a:lnTo>
                  <a:lnTo>
                    <a:pt x="73" y="105"/>
                  </a:lnTo>
                  <a:lnTo>
                    <a:pt x="67" y="126"/>
                  </a:lnTo>
                  <a:lnTo>
                    <a:pt x="55" y="135"/>
                  </a:lnTo>
                  <a:lnTo>
                    <a:pt x="41" y="142"/>
                  </a:lnTo>
                  <a:lnTo>
                    <a:pt x="39" y="166"/>
                  </a:lnTo>
                  <a:lnTo>
                    <a:pt x="28" y="181"/>
                  </a:lnTo>
                  <a:lnTo>
                    <a:pt x="15" y="205"/>
                  </a:lnTo>
                  <a:lnTo>
                    <a:pt x="18" y="221"/>
                  </a:lnTo>
                  <a:lnTo>
                    <a:pt x="0" y="232"/>
                  </a:lnTo>
                  <a:lnTo>
                    <a:pt x="6" y="251"/>
                  </a:lnTo>
                  <a:lnTo>
                    <a:pt x="3" y="274"/>
                  </a:lnTo>
                  <a:lnTo>
                    <a:pt x="28" y="294"/>
                  </a:lnTo>
                  <a:lnTo>
                    <a:pt x="45" y="306"/>
                  </a:lnTo>
                  <a:lnTo>
                    <a:pt x="67" y="295"/>
                  </a:lnTo>
                  <a:lnTo>
                    <a:pt x="94" y="309"/>
                  </a:lnTo>
                  <a:lnTo>
                    <a:pt x="107" y="327"/>
                  </a:lnTo>
                  <a:lnTo>
                    <a:pt x="112" y="347"/>
                  </a:lnTo>
                  <a:lnTo>
                    <a:pt x="148" y="354"/>
                  </a:lnTo>
                  <a:lnTo>
                    <a:pt x="162" y="363"/>
                  </a:lnTo>
                  <a:lnTo>
                    <a:pt x="157" y="386"/>
                  </a:lnTo>
                  <a:lnTo>
                    <a:pt x="135" y="391"/>
                  </a:lnTo>
                  <a:lnTo>
                    <a:pt x="132" y="426"/>
                  </a:lnTo>
                  <a:lnTo>
                    <a:pt x="188" y="426"/>
                  </a:lnTo>
                  <a:lnTo>
                    <a:pt x="225" y="445"/>
                  </a:lnTo>
                  <a:lnTo>
                    <a:pt x="259" y="386"/>
                  </a:lnTo>
                  <a:lnTo>
                    <a:pt x="233" y="368"/>
                  </a:lnTo>
                  <a:lnTo>
                    <a:pt x="240" y="305"/>
                  </a:lnTo>
                  <a:lnTo>
                    <a:pt x="295" y="230"/>
                  </a:lnTo>
                  <a:lnTo>
                    <a:pt x="299" y="211"/>
                  </a:lnTo>
                  <a:lnTo>
                    <a:pt x="346" y="195"/>
                  </a:lnTo>
                  <a:lnTo>
                    <a:pt x="373" y="153"/>
                  </a:lnTo>
                  <a:lnTo>
                    <a:pt x="398" y="1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14" name="Freeform 197">
              <a:extLst>
                <a:ext uri="{FF2B5EF4-FFF2-40B4-BE49-F238E27FC236}">
                  <a16:creationId xmlns:a16="http://schemas.microsoft.com/office/drawing/2014/main" id="{DC4B4535-E525-466B-83C0-D1213675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248" y="1558032"/>
              <a:ext cx="238774" cy="202489"/>
            </a:xfrm>
            <a:custGeom>
              <a:avLst/>
              <a:gdLst>
                <a:gd name="T0" fmla="*/ 42 w 332"/>
                <a:gd name="T1" fmla="*/ 3 h 309"/>
                <a:gd name="T2" fmla="*/ 41 w 332"/>
                <a:gd name="T3" fmla="*/ 2 h 309"/>
                <a:gd name="T4" fmla="*/ 37 w 332"/>
                <a:gd name="T5" fmla="*/ 5 h 309"/>
                <a:gd name="T6" fmla="*/ 34 w 332"/>
                <a:gd name="T7" fmla="*/ 5 h 309"/>
                <a:gd name="T8" fmla="*/ 32 w 332"/>
                <a:gd name="T9" fmla="*/ 6 h 309"/>
                <a:gd name="T10" fmla="*/ 29 w 332"/>
                <a:gd name="T11" fmla="*/ 6 h 309"/>
                <a:gd name="T12" fmla="*/ 25 w 332"/>
                <a:gd name="T13" fmla="*/ 4 h 309"/>
                <a:gd name="T14" fmla="*/ 23 w 332"/>
                <a:gd name="T15" fmla="*/ 2 h 309"/>
                <a:gd name="T16" fmla="*/ 20 w 332"/>
                <a:gd name="T17" fmla="*/ 3 h 309"/>
                <a:gd name="T18" fmla="*/ 12 w 332"/>
                <a:gd name="T19" fmla="*/ 0 h 309"/>
                <a:gd name="T20" fmla="*/ 10 w 332"/>
                <a:gd name="T21" fmla="*/ 1 h 309"/>
                <a:gd name="T22" fmla="*/ 8 w 332"/>
                <a:gd name="T23" fmla="*/ 1 h 309"/>
                <a:gd name="T24" fmla="*/ 8 w 332"/>
                <a:gd name="T25" fmla="*/ 3 h 309"/>
                <a:gd name="T26" fmla="*/ 8 w 332"/>
                <a:gd name="T27" fmla="*/ 4 h 309"/>
                <a:gd name="T28" fmla="*/ 8 w 332"/>
                <a:gd name="T29" fmla="*/ 5 h 309"/>
                <a:gd name="T30" fmla="*/ 3 w 332"/>
                <a:gd name="T31" fmla="*/ 4 h 309"/>
                <a:gd name="T32" fmla="*/ 1 w 332"/>
                <a:gd name="T33" fmla="*/ 6 h 309"/>
                <a:gd name="T34" fmla="*/ 0 w 332"/>
                <a:gd name="T35" fmla="*/ 8 h 309"/>
                <a:gd name="T36" fmla="*/ 1 w 332"/>
                <a:gd name="T37" fmla="*/ 10 h 309"/>
                <a:gd name="T38" fmla="*/ 4 w 332"/>
                <a:gd name="T39" fmla="*/ 14 h 309"/>
                <a:gd name="T40" fmla="*/ 3 w 332"/>
                <a:gd name="T41" fmla="*/ 17 h 309"/>
                <a:gd name="T42" fmla="*/ 6 w 332"/>
                <a:gd name="T43" fmla="*/ 20 h 309"/>
                <a:gd name="T44" fmla="*/ 6 w 332"/>
                <a:gd name="T45" fmla="*/ 22 h 309"/>
                <a:gd name="T46" fmla="*/ 2 w 332"/>
                <a:gd name="T47" fmla="*/ 23 h 309"/>
                <a:gd name="T48" fmla="*/ 3 w 332"/>
                <a:gd name="T49" fmla="*/ 27 h 309"/>
                <a:gd name="T50" fmla="*/ 6 w 332"/>
                <a:gd name="T51" fmla="*/ 27 h 309"/>
                <a:gd name="T52" fmla="*/ 7 w 332"/>
                <a:gd name="T53" fmla="*/ 31 h 309"/>
                <a:gd name="T54" fmla="*/ 13 w 332"/>
                <a:gd name="T55" fmla="*/ 32 h 309"/>
                <a:gd name="T56" fmla="*/ 15 w 332"/>
                <a:gd name="T57" fmla="*/ 34 h 309"/>
                <a:gd name="T58" fmla="*/ 18 w 332"/>
                <a:gd name="T59" fmla="*/ 37 h 309"/>
                <a:gd name="T60" fmla="*/ 20 w 332"/>
                <a:gd name="T61" fmla="*/ 37 h 309"/>
                <a:gd name="T62" fmla="*/ 24 w 332"/>
                <a:gd name="T63" fmla="*/ 38 h 309"/>
                <a:gd name="T64" fmla="*/ 24 w 332"/>
                <a:gd name="T65" fmla="*/ 35 h 309"/>
                <a:gd name="T66" fmla="*/ 24 w 332"/>
                <a:gd name="T67" fmla="*/ 32 h 309"/>
                <a:gd name="T68" fmla="*/ 26 w 332"/>
                <a:gd name="T69" fmla="*/ 31 h 309"/>
                <a:gd name="T70" fmla="*/ 25 w 332"/>
                <a:gd name="T71" fmla="*/ 29 h 309"/>
                <a:gd name="T72" fmla="*/ 27 w 332"/>
                <a:gd name="T73" fmla="*/ 26 h 309"/>
                <a:gd name="T74" fmla="*/ 28 w 332"/>
                <a:gd name="T75" fmla="*/ 24 h 309"/>
                <a:gd name="T76" fmla="*/ 28 w 332"/>
                <a:gd name="T77" fmla="*/ 21 h 309"/>
                <a:gd name="T78" fmla="*/ 32 w 332"/>
                <a:gd name="T79" fmla="*/ 19 h 309"/>
                <a:gd name="T80" fmla="*/ 33 w 332"/>
                <a:gd name="T81" fmla="*/ 17 h 309"/>
                <a:gd name="T82" fmla="*/ 35 w 332"/>
                <a:gd name="T83" fmla="*/ 15 h 309"/>
                <a:gd name="T84" fmla="*/ 36 w 332"/>
                <a:gd name="T85" fmla="*/ 13 h 309"/>
                <a:gd name="T86" fmla="*/ 37 w 332"/>
                <a:gd name="T87" fmla="*/ 10 h 309"/>
                <a:gd name="T88" fmla="*/ 39 w 332"/>
                <a:gd name="T89" fmla="*/ 9 h 309"/>
                <a:gd name="T90" fmla="*/ 41 w 332"/>
                <a:gd name="T91" fmla="*/ 8 h 309"/>
                <a:gd name="T92" fmla="*/ 42 w 332"/>
                <a:gd name="T93" fmla="*/ 3 h 3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2"/>
                <a:gd name="T142" fmla="*/ 0 h 309"/>
                <a:gd name="T143" fmla="*/ 332 w 332"/>
                <a:gd name="T144" fmla="*/ 309 h 3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2" h="309">
                  <a:moveTo>
                    <a:pt x="332" y="30"/>
                  </a:moveTo>
                  <a:lnTo>
                    <a:pt x="322" y="23"/>
                  </a:lnTo>
                  <a:lnTo>
                    <a:pt x="295" y="46"/>
                  </a:lnTo>
                  <a:lnTo>
                    <a:pt x="267" y="46"/>
                  </a:lnTo>
                  <a:lnTo>
                    <a:pt x="254" y="54"/>
                  </a:lnTo>
                  <a:lnTo>
                    <a:pt x="233" y="54"/>
                  </a:lnTo>
                  <a:lnTo>
                    <a:pt x="201" y="36"/>
                  </a:lnTo>
                  <a:lnTo>
                    <a:pt x="178" y="23"/>
                  </a:lnTo>
                  <a:lnTo>
                    <a:pt x="157" y="28"/>
                  </a:lnTo>
                  <a:lnTo>
                    <a:pt x="97" y="0"/>
                  </a:lnTo>
                  <a:lnTo>
                    <a:pt x="78" y="12"/>
                  </a:lnTo>
                  <a:lnTo>
                    <a:pt x="64" y="15"/>
                  </a:lnTo>
                  <a:lnTo>
                    <a:pt x="59" y="28"/>
                  </a:lnTo>
                  <a:lnTo>
                    <a:pt x="64" y="36"/>
                  </a:lnTo>
                  <a:lnTo>
                    <a:pt x="62" y="46"/>
                  </a:lnTo>
                  <a:lnTo>
                    <a:pt x="24" y="37"/>
                  </a:lnTo>
                  <a:lnTo>
                    <a:pt x="7" y="49"/>
                  </a:lnTo>
                  <a:lnTo>
                    <a:pt x="0" y="64"/>
                  </a:lnTo>
                  <a:lnTo>
                    <a:pt x="3" y="85"/>
                  </a:lnTo>
                  <a:lnTo>
                    <a:pt x="28" y="116"/>
                  </a:lnTo>
                  <a:lnTo>
                    <a:pt x="21" y="140"/>
                  </a:lnTo>
                  <a:lnTo>
                    <a:pt x="46" y="164"/>
                  </a:lnTo>
                  <a:lnTo>
                    <a:pt x="45" y="178"/>
                  </a:lnTo>
                  <a:lnTo>
                    <a:pt x="15" y="186"/>
                  </a:lnTo>
                  <a:lnTo>
                    <a:pt x="21" y="216"/>
                  </a:lnTo>
                  <a:lnTo>
                    <a:pt x="43" y="222"/>
                  </a:lnTo>
                  <a:lnTo>
                    <a:pt x="53" y="255"/>
                  </a:lnTo>
                  <a:lnTo>
                    <a:pt x="100" y="261"/>
                  </a:lnTo>
                  <a:lnTo>
                    <a:pt x="118" y="276"/>
                  </a:lnTo>
                  <a:lnTo>
                    <a:pt x="140" y="298"/>
                  </a:lnTo>
                  <a:lnTo>
                    <a:pt x="153" y="296"/>
                  </a:lnTo>
                  <a:lnTo>
                    <a:pt x="190" y="309"/>
                  </a:lnTo>
                  <a:lnTo>
                    <a:pt x="191" y="286"/>
                  </a:lnTo>
                  <a:lnTo>
                    <a:pt x="187" y="262"/>
                  </a:lnTo>
                  <a:lnTo>
                    <a:pt x="205" y="253"/>
                  </a:lnTo>
                  <a:lnTo>
                    <a:pt x="201" y="237"/>
                  </a:lnTo>
                  <a:lnTo>
                    <a:pt x="216" y="208"/>
                  </a:lnTo>
                  <a:lnTo>
                    <a:pt x="222" y="198"/>
                  </a:lnTo>
                  <a:lnTo>
                    <a:pt x="225" y="174"/>
                  </a:lnTo>
                  <a:lnTo>
                    <a:pt x="254" y="158"/>
                  </a:lnTo>
                  <a:lnTo>
                    <a:pt x="257" y="137"/>
                  </a:lnTo>
                  <a:lnTo>
                    <a:pt x="280" y="123"/>
                  </a:lnTo>
                  <a:lnTo>
                    <a:pt x="288" y="111"/>
                  </a:lnTo>
                  <a:lnTo>
                    <a:pt x="292" y="84"/>
                  </a:lnTo>
                  <a:lnTo>
                    <a:pt x="309" y="73"/>
                  </a:lnTo>
                  <a:lnTo>
                    <a:pt x="323" y="68"/>
                  </a:lnTo>
                  <a:lnTo>
                    <a:pt x="332" y="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19" name="Freeform 199">
              <a:extLst>
                <a:ext uri="{FF2B5EF4-FFF2-40B4-BE49-F238E27FC236}">
                  <a16:creationId xmlns:a16="http://schemas.microsoft.com/office/drawing/2014/main" id="{2CDC2197-0DDD-4D6D-9C9B-F03E7DED7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44" y="1509382"/>
              <a:ext cx="421451" cy="148580"/>
            </a:xfrm>
            <a:custGeom>
              <a:avLst/>
              <a:gdLst>
                <a:gd name="T0" fmla="*/ 5 w 587"/>
                <a:gd name="T1" fmla="*/ 1 h 227"/>
                <a:gd name="T2" fmla="*/ 5 w 587"/>
                <a:gd name="T3" fmla="*/ 3 h 227"/>
                <a:gd name="T4" fmla="*/ 3 w 587"/>
                <a:gd name="T5" fmla="*/ 5 h 227"/>
                <a:gd name="T6" fmla="*/ 1 w 587"/>
                <a:gd name="T7" fmla="*/ 8 h 227"/>
                <a:gd name="T8" fmla="*/ 0 w 587"/>
                <a:gd name="T9" fmla="*/ 12 h 227"/>
                <a:gd name="T10" fmla="*/ 2 w 587"/>
                <a:gd name="T11" fmla="*/ 16 h 227"/>
                <a:gd name="T12" fmla="*/ 3 w 587"/>
                <a:gd name="T13" fmla="*/ 19 h 227"/>
                <a:gd name="T14" fmla="*/ 2 w 587"/>
                <a:gd name="T15" fmla="*/ 22 h 227"/>
                <a:gd name="T16" fmla="*/ 2 w 587"/>
                <a:gd name="T17" fmla="*/ 23 h 227"/>
                <a:gd name="T18" fmla="*/ 2 w 587"/>
                <a:gd name="T19" fmla="*/ 26 h 227"/>
                <a:gd name="T20" fmla="*/ 3 w 587"/>
                <a:gd name="T21" fmla="*/ 28 h 227"/>
                <a:gd name="T22" fmla="*/ 8 w 587"/>
                <a:gd name="T23" fmla="*/ 28 h 227"/>
                <a:gd name="T24" fmla="*/ 14 w 587"/>
                <a:gd name="T25" fmla="*/ 28 h 227"/>
                <a:gd name="T26" fmla="*/ 17 w 587"/>
                <a:gd name="T27" fmla="*/ 27 h 227"/>
                <a:gd name="T28" fmla="*/ 19 w 587"/>
                <a:gd name="T29" fmla="*/ 23 h 227"/>
                <a:gd name="T30" fmla="*/ 20 w 587"/>
                <a:gd name="T31" fmla="*/ 24 h 227"/>
                <a:gd name="T32" fmla="*/ 22 w 587"/>
                <a:gd name="T33" fmla="*/ 25 h 227"/>
                <a:gd name="T34" fmla="*/ 26 w 587"/>
                <a:gd name="T35" fmla="*/ 23 h 227"/>
                <a:gd name="T36" fmla="*/ 29 w 587"/>
                <a:gd name="T37" fmla="*/ 24 h 227"/>
                <a:gd name="T38" fmla="*/ 32 w 587"/>
                <a:gd name="T39" fmla="*/ 26 h 227"/>
                <a:gd name="T40" fmla="*/ 34 w 587"/>
                <a:gd name="T41" fmla="*/ 27 h 227"/>
                <a:gd name="T42" fmla="*/ 40 w 587"/>
                <a:gd name="T43" fmla="*/ 23 h 227"/>
                <a:gd name="T44" fmla="*/ 42 w 587"/>
                <a:gd name="T45" fmla="*/ 24 h 227"/>
                <a:gd name="T46" fmla="*/ 46 w 587"/>
                <a:gd name="T47" fmla="*/ 25 h 227"/>
                <a:gd name="T48" fmla="*/ 48 w 587"/>
                <a:gd name="T49" fmla="*/ 24 h 227"/>
                <a:gd name="T50" fmla="*/ 51 w 587"/>
                <a:gd name="T51" fmla="*/ 23 h 227"/>
                <a:gd name="T52" fmla="*/ 53 w 587"/>
                <a:gd name="T53" fmla="*/ 24 h 227"/>
                <a:gd name="T54" fmla="*/ 56 w 587"/>
                <a:gd name="T55" fmla="*/ 23 h 227"/>
                <a:gd name="T56" fmla="*/ 59 w 587"/>
                <a:gd name="T57" fmla="*/ 21 h 227"/>
                <a:gd name="T58" fmla="*/ 61 w 587"/>
                <a:gd name="T59" fmla="*/ 19 h 227"/>
                <a:gd name="T60" fmla="*/ 64 w 587"/>
                <a:gd name="T61" fmla="*/ 21 h 227"/>
                <a:gd name="T62" fmla="*/ 65 w 587"/>
                <a:gd name="T63" fmla="*/ 19 h 227"/>
                <a:gd name="T64" fmla="*/ 66 w 587"/>
                <a:gd name="T65" fmla="*/ 16 h 227"/>
                <a:gd name="T66" fmla="*/ 69 w 587"/>
                <a:gd name="T67" fmla="*/ 16 h 227"/>
                <a:gd name="T68" fmla="*/ 73 w 587"/>
                <a:gd name="T69" fmla="*/ 14 h 227"/>
                <a:gd name="T70" fmla="*/ 73 w 587"/>
                <a:gd name="T71" fmla="*/ 13 h 227"/>
                <a:gd name="T72" fmla="*/ 73 w 587"/>
                <a:gd name="T73" fmla="*/ 10 h 227"/>
                <a:gd name="T74" fmla="*/ 62 w 587"/>
                <a:gd name="T75" fmla="*/ 7 h 227"/>
                <a:gd name="T76" fmla="*/ 51 w 587"/>
                <a:gd name="T77" fmla="*/ 4 h 227"/>
                <a:gd name="T78" fmla="*/ 49 w 587"/>
                <a:gd name="T79" fmla="*/ 5 h 227"/>
                <a:gd name="T80" fmla="*/ 37 w 587"/>
                <a:gd name="T81" fmla="*/ 0 h 227"/>
                <a:gd name="T82" fmla="*/ 33 w 587"/>
                <a:gd name="T83" fmla="*/ 1 h 227"/>
                <a:gd name="T84" fmla="*/ 28 w 587"/>
                <a:gd name="T85" fmla="*/ 3 h 227"/>
                <a:gd name="T86" fmla="*/ 22 w 587"/>
                <a:gd name="T87" fmla="*/ 3 h 227"/>
                <a:gd name="T88" fmla="*/ 20 w 587"/>
                <a:gd name="T89" fmla="*/ 3 h 227"/>
                <a:gd name="T90" fmla="*/ 19 w 587"/>
                <a:gd name="T91" fmla="*/ 2 h 227"/>
                <a:gd name="T92" fmla="*/ 17 w 587"/>
                <a:gd name="T93" fmla="*/ 3 h 227"/>
                <a:gd name="T94" fmla="*/ 14 w 587"/>
                <a:gd name="T95" fmla="*/ 3 h 227"/>
                <a:gd name="T96" fmla="*/ 10 w 587"/>
                <a:gd name="T97" fmla="*/ 1 h 227"/>
                <a:gd name="T98" fmla="*/ 8 w 587"/>
                <a:gd name="T99" fmla="*/ 1 h 227"/>
                <a:gd name="T100" fmla="*/ 5 w 587"/>
                <a:gd name="T101" fmla="*/ 1 h 2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87"/>
                <a:gd name="T154" fmla="*/ 0 h 227"/>
                <a:gd name="T155" fmla="*/ 587 w 587"/>
                <a:gd name="T156" fmla="*/ 227 h 2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87" h="227">
                  <a:moveTo>
                    <a:pt x="41" y="13"/>
                  </a:moveTo>
                  <a:lnTo>
                    <a:pt x="44" y="27"/>
                  </a:lnTo>
                  <a:lnTo>
                    <a:pt x="27" y="41"/>
                  </a:lnTo>
                  <a:lnTo>
                    <a:pt x="12" y="64"/>
                  </a:lnTo>
                  <a:lnTo>
                    <a:pt x="0" y="102"/>
                  </a:lnTo>
                  <a:lnTo>
                    <a:pt x="21" y="131"/>
                  </a:lnTo>
                  <a:lnTo>
                    <a:pt x="26" y="154"/>
                  </a:lnTo>
                  <a:lnTo>
                    <a:pt x="21" y="176"/>
                  </a:lnTo>
                  <a:lnTo>
                    <a:pt x="16" y="190"/>
                  </a:lnTo>
                  <a:lnTo>
                    <a:pt x="20" y="208"/>
                  </a:lnTo>
                  <a:lnTo>
                    <a:pt x="31" y="225"/>
                  </a:lnTo>
                  <a:lnTo>
                    <a:pt x="71" y="225"/>
                  </a:lnTo>
                  <a:lnTo>
                    <a:pt x="114" y="227"/>
                  </a:lnTo>
                  <a:lnTo>
                    <a:pt x="137" y="217"/>
                  </a:lnTo>
                  <a:lnTo>
                    <a:pt x="152" y="189"/>
                  </a:lnTo>
                  <a:lnTo>
                    <a:pt x="166" y="194"/>
                  </a:lnTo>
                  <a:lnTo>
                    <a:pt x="182" y="206"/>
                  </a:lnTo>
                  <a:lnTo>
                    <a:pt x="215" y="185"/>
                  </a:lnTo>
                  <a:lnTo>
                    <a:pt x="234" y="193"/>
                  </a:lnTo>
                  <a:lnTo>
                    <a:pt x="259" y="211"/>
                  </a:lnTo>
                  <a:lnTo>
                    <a:pt x="279" y="217"/>
                  </a:lnTo>
                  <a:lnTo>
                    <a:pt x="324" y="187"/>
                  </a:lnTo>
                  <a:lnTo>
                    <a:pt x="341" y="192"/>
                  </a:lnTo>
                  <a:lnTo>
                    <a:pt x="372" y="203"/>
                  </a:lnTo>
                  <a:lnTo>
                    <a:pt x="388" y="196"/>
                  </a:lnTo>
                  <a:lnTo>
                    <a:pt x="408" y="187"/>
                  </a:lnTo>
                  <a:lnTo>
                    <a:pt x="431" y="194"/>
                  </a:lnTo>
                  <a:lnTo>
                    <a:pt x="453" y="185"/>
                  </a:lnTo>
                  <a:lnTo>
                    <a:pt x="473" y="172"/>
                  </a:lnTo>
                  <a:lnTo>
                    <a:pt x="490" y="158"/>
                  </a:lnTo>
                  <a:lnTo>
                    <a:pt x="518" y="173"/>
                  </a:lnTo>
                  <a:lnTo>
                    <a:pt x="523" y="152"/>
                  </a:lnTo>
                  <a:lnTo>
                    <a:pt x="528" y="134"/>
                  </a:lnTo>
                  <a:lnTo>
                    <a:pt x="552" y="128"/>
                  </a:lnTo>
                  <a:lnTo>
                    <a:pt x="587" y="119"/>
                  </a:lnTo>
                  <a:lnTo>
                    <a:pt x="587" y="104"/>
                  </a:lnTo>
                  <a:lnTo>
                    <a:pt x="587" y="82"/>
                  </a:lnTo>
                  <a:lnTo>
                    <a:pt x="498" y="61"/>
                  </a:lnTo>
                  <a:lnTo>
                    <a:pt x="414" y="37"/>
                  </a:lnTo>
                  <a:lnTo>
                    <a:pt x="397" y="41"/>
                  </a:lnTo>
                  <a:lnTo>
                    <a:pt x="303" y="0"/>
                  </a:lnTo>
                  <a:lnTo>
                    <a:pt x="269" y="13"/>
                  </a:lnTo>
                  <a:lnTo>
                    <a:pt x="228" y="26"/>
                  </a:lnTo>
                  <a:lnTo>
                    <a:pt x="176" y="26"/>
                  </a:lnTo>
                  <a:lnTo>
                    <a:pt x="161" y="29"/>
                  </a:lnTo>
                  <a:lnTo>
                    <a:pt x="155" y="16"/>
                  </a:lnTo>
                  <a:lnTo>
                    <a:pt x="141" y="29"/>
                  </a:lnTo>
                  <a:lnTo>
                    <a:pt x="113" y="26"/>
                  </a:lnTo>
                  <a:lnTo>
                    <a:pt x="82" y="13"/>
                  </a:lnTo>
                  <a:lnTo>
                    <a:pt x="68" y="10"/>
                  </a:lnTo>
                  <a:lnTo>
                    <a:pt x="41" y="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23" name="Freeform 200">
              <a:extLst>
                <a:ext uri="{FF2B5EF4-FFF2-40B4-BE49-F238E27FC236}">
                  <a16:creationId xmlns:a16="http://schemas.microsoft.com/office/drawing/2014/main" id="{6A0B148E-D981-4939-8DB2-5112CC15E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651" y="1546198"/>
              <a:ext cx="273297" cy="149895"/>
            </a:xfrm>
            <a:custGeom>
              <a:avLst/>
              <a:gdLst>
                <a:gd name="T0" fmla="*/ 9 w 379"/>
                <a:gd name="T1" fmla="*/ 3 h 229"/>
                <a:gd name="T2" fmla="*/ 9 w 379"/>
                <a:gd name="T3" fmla="*/ 8 h 229"/>
                <a:gd name="T4" fmla="*/ 2 w 379"/>
                <a:gd name="T5" fmla="*/ 10 h 229"/>
                <a:gd name="T6" fmla="*/ 0 w 379"/>
                <a:gd name="T7" fmla="*/ 14 h 229"/>
                <a:gd name="T8" fmla="*/ 2 w 379"/>
                <a:gd name="T9" fmla="*/ 19 h 229"/>
                <a:gd name="T10" fmla="*/ 3 w 379"/>
                <a:gd name="T11" fmla="*/ 20 h 229"/>
                <a:gd name="T12" fmla="*/ 6 w 379"/>
                <a:gd name="T13" fmla="*/ 19 h 229"/>
                <a:gd name="T14" fmla="*/ 10 w 379"/>
                <a:gd name="T15" fmla="*/ 19 h 229"/>
                <a:gd name="T16" fmla="*/ 13 w 379"/>
                <a:gd name="T17" fmla="*/ 24 h 229"/>
                <a:gd name="T18" fmla="*/ 14 w 379"/>
                <a:gd name="T19" fmla="*/ 23 h 229"/>
                <a:gd name="T20" fmla="*/ 19 w 379"/>
                <a:gd name="T21" fmla="*/ 27 h 229"/>
                <a:gd name="T22" fmla="*/ 21 w 379"/>
                <a:gd name="T23" fmla="*/ 28 h 229"/>
                <a:gd name="T24" fmla="*/ 23 w 379"/>
                <a:gd name="T25" fmla="*/ 28 h 229"/>
                <a:gd name="T26" fmla="*/ 25 w 379"/>
                <a:gd name="T27" fmla="*/ 27 h 229"/>
                <a:gd name="T28" fmla="*/ 27 w 379"/>
                <a:gd name="T29" fmla="*/ 27 h 229"/>
                <a:gd name="T30" fmla="*/ 28 w 379"/>
                <a:gd name="T31" fmla="*/ 26 h 229"/>
                <a:gd name="T32" fmla="*/ 28 w 379"/>
                <a:gd name="T33" fmla="*/ 22 h 229"/>
                <a:gd name="T34" fmla="*/ 27 w 379"/>
                <a:gd name="T35" fmla="*/ 20 h 229"/>
                <a:gd name="T36" fmla="*/ 27 w 379"/>
                <a:gd name="T37" fmla="*/ 19 h 229"/>
                <a:gd name="T38" fmla="*/ 29 w 379"/>
                <a:gd name="T39" fmla="*/ 18 h 229"/>
                <a:gd name="T40" fmla="*/ 32 w 379"/>
                <a:gd name="T41" fmla="*/ 16 h 229"/>
                <a:gd name="T42" fmla="*/ 33 w 379"/>
                <a:gd name="T43" fmla="*/ 16 h 229"/>
                <a:gd name="T44" fmla="*/ 35 w 379"/>
                <a:gd name="T45" fmla="*/ 17 h 229"/>
                <a:gd name="T46" fmla="*/ 37 w 379"/>
                <a:gd name="T47" fmla="*/ 16 h 229"/>
                <a:gd name="T48" fmla="*/ 39 w 379"/>
                <a:gd name="T49" fmla="*/ 14 h 229"/>
                <a:gd name="T50" fmla="*/ 42 w 379"/>
                <a:gd name="T51" fmla="*/ 13 h 229"/>
                <a:gd name="T52" fmla="*/ 44 w 379"/>
                <a:gd name="T53" fmla="*/ 13 h 229"/>
                <a:gd name="T54" fmla="*/ 45 w 379"/>
                <a:gd name="T55" fmla="*/ 13 h 229"/>
                <a:gd name="T56" fmla="*/ 45 w 379"/>
                <a:gd name="T57" fmla="*/ 13 h 229"/>
                <a:gd name="T58" fmla="*/ 45 w 379"/>
                <a:gd name="T59" fmla="*/ 10 h 229"/>
                <a:gd name="T60" fmla="*/ 46 w 379"/>
                <a:gd name="T61" fmla="*/ 8 h 229"/>
                <a:gd name="T62" fmla="*/ 47 w 379"/>
                <a:gd name="T63" fmla="*/ 7 h 229"/>
                <a:gd name="T64" fmla="*/ 48 w 379"/>
                <a:gd name="T65" fmla="*/ 7 h 229"/>
                <a:gd name="T66" fmla="*/ 48 w 379"/>
                <a:gd name="T67" fmla="*/ 6 h 229"/>
                <a:gd name="T68" fmla="*/ 46 w 379"/>
                <a:gd name="T69" fmla="*/ 5 h 229"/>
                <a:gd name="T70" fmla="*/ 44 w 379"/>
                <a:gd name="T71" fmla="*/ 4 h 229"/>
                <a:gd name="T72" fmla="*/ 42 w 379"/>
                <a:gd name="T73" fmla="*/ 4 h 229"/>
                <a:gd name="T74" fmla="*/ 40 w 379"/>
                <a:gd name="T75" fmla="*/ 4 h 229"/>
                <a:gd name="T76" fmla="*/ 39 w 379"/>
                <a:gd name="T77" fmla="*/ 4 h 229"/>
                <a:gd name="T78" fmla="*/ 38 w 379"/>
                <a:gd name="T79" fmla="*/ 3 h 229"/>
                <a:gd name="T80" fmla="*/ 38 w 379"/>
                <a:gd name="T81" fmla="*/ 2 h 229"/>
                <a:gd name="T82" fmla="*/ 40 w 379"/>
                <a:gd name="T83" fmla="*/ 1 h 229"/>
                <a:gd name="T84" fmla="*/ 41 w 379"/>
                <a:gd name="T85" fmla="*/ 1 h 229"/>
                <a:gd name="T86" fmla="*/ 41 w 379"/>
                <a:gd name="T87" fmla="*/ 0 h 229"/>
                <a:gd name="T88" fmla="*/ 39 w 379"/>
                <a:gd name="T89" fmla="*/ 0 h 229"/>
                <a:gd name="T90" fmla="*/ 36 w 379"/>
                <a:gd name="T91" fmla="*/ 0 h 229"/>
                <a:gd name="T92" fmla="*/ 33 w 379"/>
                <a:gd name="T93" fmla="*/ 1 h 229"/>
                <a:gd name="T94" fmla="*/ 31 w 379"/>
                <a:gd name="T95" fmla="*/ 1 h 229"/>
                <a:gd name="T96" fmla="*/ 28 w 379"/>
                <a:gd name="T97" fmla="*/ 1 h 229"/>
                <a:gd name="T98" fmla="*/ 27 w 379"/>
                <a:gd name="T99" fmla="*/ 0 h 229"/>
                <a:gd name="T100" fmla="*/ 26 w 379"/>
                <a:gd name="T101" fmla="*/ 0 h 229"/>
                <a:gd name="T102" fmla="*/ 25 w 379"/>
                <a:gd name="T103" fmla="*/ 1 h 229"/>
                <a:gd name="T104" fmla="*/ 23 w 379"/>
                <a:gd name="T105" fmla="*/ 2 h 229"/>
                <a:gd name="T106" fmla="*/ 20 w 379"/>
                <a:gd name="T107" fmla="*/ 1 h 229"/>
                <a:gd name="T108" fmla="*/ 19 w 379"/>
                <a:gd name="T109" fmla="*/ 2 h 229"/>
                <a:gd name="T110" fmla="*/ 17 w 379"/>
                <a:gd name="T111" fmla="*/ 4 h 229"/>
                <a:gd name="T112" fmla="*/ 16 w 379"/>
                <a:gd name="T113" fmla="*/ 4 h 229"/>
                <a:gd name="T114" fmla="*/ 14 w 379"/>
                <a:gd name="T115" fmla="*/ 3 h 229"/>
                <a:gd name="T116" fmla="*/ 11 w 379"/>
                <a:gd name="T117" fmla="*/ 3 h 229"/>
                <a:gd name="T118" fmla="*/ 9 w 379"/>
                <a:gd name="T119" fmla="*/ 3 h 2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79"/>
                <a:gd name="T181" fmla="*/ 0 h 229"/>
                <a:gd name="T182" fmla="*/ 379 w 379"/>
                <a:gd name="T183" fmla="*/ 229 h 22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79" h="229">
                  <a:moveTo>
                    <a:pt x="69" y="24"/>
                  </a:moveTo>
                  <a:lnTo>
                    <a:pt x="69" y="64"/>
                  </a:lnTo>
                  <a:lnTo>
                    <a:pt x="10" y="82"/>
                  </a:lnTo>
                  <a:lnTo>
                    <a:pt x="0" y="118"/>
                  </a:lnTo>
                  <a:lnTo>
                    <a:pt x="10" y="153"/>
                  </a:lnTo>
                  <a:lnTo>
                    <a:pt x="24" y="165"/>
                  </a:lnTo>
                  <a:lnTo>
                    <a:pt x="45" y="159"/>
                  </a:lnTo>
                  <a:lnTo>
                    <a:pt x="76" y="153"/>
                  </a:lnTo>
                  <a:lnTo>
                    <a:pt x="97" y="194"/>
                  </a:lnTo>
                  <a:lnTo>
                    <a:pt x="112" y="189"/>
                  </a:lnTo>
                  <a:lnTo>
                    <a:pt x="150" y="218"/>
                  </a:lnTo>
                  <a:lnTo>
                    <a:pt x="164" y="229"/>
                  </a:lnTo>
                  <a:lnTo>
                    <a:pt x="183" y="224"/>
                  </a:lnTo>
                  <a:lnTo>
                    <a:pt x="199" y="218"/>
                  </a:lnTo>
                  <a:lnTo>
                    <a:pt x="214" y="217"/>
                  </a:lnTo>
                  <a:lnTo>
                    <a:pt x="221" y="211"/>
                  </a:lnTo>
                  <a:lnTo>
                    <a:pt x="223" y="180"/>
                  </a:lnTo>
                  <a:lnTo>
                    <a:pt x="215" y="165"/>
                  </a:lnTo>
                  <a:lnTo>
                    <a:pt x="215" y="153"/>
                  </a:lnTo>
                  <a:lnTo>
                    <a:pt x="226" y="144"/>
                  </a:lnTo>
                  <a:lnTo>
                    <a:pt x="249" y="132"/>
                  </a:lnTo>
                  <a:lnTo>
                    <a:pt x="264" y="130"/>
                  </a:lnTo>
                  <a:lnTo>
                    <a:pt x="277" y="142"/>
                  </a:lnTo>
                  <a:lnTo>
                    <a:pt x="292" y="130"/>
                  </a:lnTo>
                  <a:lnTo>
                    <a:pt x="306" y="118"/>
                  </a:lnTo>
                  <a:lnTo>
                    <a:pt x="332" y="111"/>
                  </a:lnTo>
                  <a:lnTo>
                    <a:pt x="346" y="107"/>
                  </a:lnTo>
                  <a:lnTo>
                    <a:pt x="358" y="108"/>
                  </a:lnTo>
                  <a:lnTo>
                    <a:pt x="353" y="106"/>
                  </a:lnTo>
                  <a:lnTo>
                    <a:pt x="353" y="85"/>
                  </a:lnTo>
                  <a:lnTo>
                    <a:pt x="361" y="71"/>
                  </a:lnTo>
                  <a:lnTo>
                    <a:pt x="374" y="61"/>
                  </a:lnTo>
                  <a:lnTo>
                    <a:pt x="379" y="58"/>
                  </a:lnTo>
                  <a:lnTo>
                    <a:pt x="377" y="48"/>
                  </a:lnTo>
                  <a:lnTo>
                    <a:pt x="365" y="42"/>
                  </a:lnTo>
                  <a:lnTo>
                    <a:pt x="350" y="35"/>
                  </a:lnTo>
                  <a:lnTo>
                    <a:pt x="334" y="33"/>
                  </a:lnTo>
                  <a:lnTo>
                    <a:pt x="316" y="33"/>
                  </a:lnTo>
                  <a:lnTo>
                    <a:pt x="306" y="33"/>
                  </a:lnTo>
                  <a:lnTo>
                    <a:pt x="304" y="27"/>
                  </a:lnTo>
                  <a:lnTo>
                    <a:pt x="304" y="19"/>
                  </a:lnTo>
                  <a:lnTo>
                    <a:pt x="313" y="14"/>
                  </a:lnTo>
                  <a:lnTo>
                    <a:pt x="322" y="14"/>
                  </a:lnTo>
                  <a:lnTo>
                    <a:pt x="322" y="6"/>
                  </a:lnTo>
                  <a:lnTo>
                    <a:pt x="311" y="0"/>
                  </a:lnTo>
                  <a:lnTo>
                    <a:pt x="285" y="3"/>
                  </a:lnTo>
                  <a:lnTo>
                    <a:pt x="260" y="9"/>
                  </a:lnTo>
                  <a:lnTo>
                    <a:pt x="244" y="9"/>
                  </a:lnTo>
                  <a:lnTo>
                    <a:pt x="223" y="9"/>
                  </a:lnTo>
                  <a:lnTo>
                    <a:pt x="215" y="3"/>
                  </a:lnTo>
                  <a:lnTo>
                    <a:pt x="205" y="6"/>
                  </a:lnTo>
                  <a:lnTo>
                    <a:pt x="194" y="14"/>
                  </a:lnTo>
                  <a:lnTo>
                    <a:pt x="178" y="19"/>
                  </a:lnTo>
                  <a:lnTo>
                    <a:pt x="157" y="14"/>
                  </a:lnTo>
                  <a:lnTo>
                    <a:pt x="147" y="21"/>
                  </a:lnTo>
                  <a:lnTo>
                    <a:pt x="132" y="33"/>
                  </a:lnTo>
                  <a:lnTo>
                    <a:pt x="126" y="33"/>
                  </a:lnTo>
                  <a:lnTo>
                    <a:pt x="107" y="27"/>
                  </a:lnTo>
                  <a:lnTo>
                    <a:pt x="88" y="27"/>
                  </a:lnTo>
                  <a:lnTo>
                    <a:pt x="69" y="2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25" name="Freeform 201">
              <a:extLst>
                <a:ext uri="{FF2B5EF4-FFF2-40B4-BE49-F238E27FC236}">
                  <a16:creationId xmlns:a16="http://schemas.microsoft.com/office/drawing/2014/main" id="{077B80C7-8762-4B78-B261-4A8BF6204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75" y="1469936"/>
              <a:ext cx="415698" cy="402350"/>
            </a:xfrm>
            <a:custGeom>
              <a:avLst/>
              <a:gdLst>
                <a:gd name="T0" fmla="*/ 69 w 578"/>
                <a:gd name="T1" fmla="*/ 11 h 613"/>
                <a:gd name="T2" fmla="*/ 65 w 578"/>
                <a:gd name="T3" fmla="*/ 19 h 613"/>
                <a:gd name="T4" fmla="*/ 67 w 578"/>
                <a:gd name="T5" fmla="*/ 25 h 613"/>
                <a:gd name="T6" fmla="*/ 67 w 578"/>
                <a:gd name="T7" fmla="*/ 30 h 613"/>
                <a:gd name="T8" fmla="*/ 70 w 578"/>
                <a:gd name="T9" fmla="*/ 38 h 613"/>
                <a:gd name="T10" fmla="*/ 64 w 578"/>
                <a:gd name="T11" fmla="*/ 48 h 613"/>
                <a:gd name="T12" fmla="*/ 68 w 578"/>
                <a:gd name="T13" fmla="*/ 52 h 613"/>
                <a:gd name="T14" fmla="*/ 72 w 578"/>
                <a:gd name="T15" fmla="*/ 58 h 613"/>
                <a:gd name="T16" fmla="*/ 71 w 578"/>
                <a:gd name="T17" fmla="*/ 61 h 613"/>
                <a:gd name="T18" fmla="*/ 65 w 578"/>
                <a:gd name="T19" fmla="*/ 69 h 613"/>
                <a:gd name="T20" fmla="*/ 60 w 578"/>
                <a:gd name="T21" fmla="*/ 70 h 613"/>
                <a:gd name="T22" fmla="*/ 59 w 578"/>
                <a:gd name="T23" fmla="*/ 76 h 613"/>
                <a:gd name="T24" fmla="*/ 52 w 578"/>
                <a:gd name="T25" fmla="*/ 73 h 613"/>
                <a:gd name="T26" fmla="*/ 44 w 578"/>
                <a:gd name="T27" fmla="*/ 72 h 613"/>
                <a:gd name="T28" fmla="*/ 37 w 578"/>
                <a:gd name="T29" fmla="*/ 70 h 613"/>
                <a:gd name="T30" fmla="*/ 31 w 578"/>
                <a:gd name="T31" fmla="*/ 72 h 613"/>
                <a:gd name="T32" fmla="*/ 31 w 578"/>
                <a:gd name="T33" fmla="*/ 61 h 613"/>
                <a:gd name="T34" fmla="*/ 29 w 578"/>
                <a:gd name="T35" fmla="*/ 59 h 613"/>
                <a:gd name="T36" fmla="*/ 20 w 578"/>
                <a:gd name="T37" fmla="*/ 63 h 613"/>
                <a:gd name="T38" fmla="*/ 14 w 578"/>
                <a:gd name="T39" fmla="*/ 66 h 613"/>
                <a:gd name="T40" fmla="*/ 10 w 578"/>
                <a:gd name="T41" fmla="*/ 67 h 613"/>
                <a:gd name="T42" fmla="*/ 9 w 578"/>
                <a:gd name="T43" fmla="*/ 62 h 613"/>
                <a:gd name="T44" fmla="*/ 14 w 578"/>
                <a:gd name="T45" fmla="*/ 55 h 613"/>
                <a:gd name="T46" fmla="*/ 13 w 578"/>
                <a:gd name="T47" fmla="*/ 52 h 613"/>
                <a:gd name="T48" fmla="*/ 18 w 578"/>
                <a:gd name="T49" fmla="*/ 50 h 613"/>
                <a:gd name="T50" fmla="*/ 14 w 578"/>
                <a:gd name="T51" fmla="*/ 48 h 613"/>
                <a:gd name="T52" fmla="*/ 12 w 578"/>
                <a:gd name="T53" fmla="*/ 44 h 613"/>
                <a:gd name="T54" fmla="*/ 16 w 578"/>
                <a:gd name="T55" fmla="*/ 41 h 613"/>
                <a:gd name="T56" fmla="*/ 11 w 578"/>
                <a:gd name="T57" fmla="*/ 41 h 613"/>
                <a:gd name="T58" fmla="*/ 7 w 578"/>
                <a:gd name="T59" fmla="*/ 39 h 613"/>
                <a:gd name="T60" fmla="*/ 9 w 578"/>
                <a:gd name="T61" fmla="*/ 34 h 613"/>
                <a:gd name="T62" fmla="*/ 6 w 578"/>
                <a:gd name="T63" fmla="*/ 34 h 613"/>
                <a:gd name="T64" fmla="*/ 2 w 578"/>
                <a:gd name="T65" fmla="*/ 29 h 613"/>
                <a:gd name="T66" fmla="*/ 2 w 578"/>
                <a:gd name="T67" fmla="*/ 22 h 613"/>
                <a:gd name="T68" fmla="*/ 7 w 578"/>
                <a:gd name="T69" fmla="*/ 18 h 613"/>
                <a:gd name="T70" fmla="*/ 11 w 578"/>
                <a:gd name="T71" fmla="*/ 16 h 613"/>
                <a:gd name="T72" fmla="*/ 19 w 578"/>
                <a:gd name="T73" fmla="*/ 15 h 613"/>
                <a:gd name="T74" fmla="*/ 25 w 578"/>
                <a:gd name="T75" fmla="*/ 14 h 613"/>
                <a:gd name="T76" fmla="*/ 28 w 578"/>
                <a:gd name="T77" fmla="*/ 13 h 613"/>
                <a:gd name="T78" fmla="*/ 32 w 578"/>
                <a:gd name="T79" fmla="*/ 13 h 613"/>
                <a:gd name="T80" fmla="*/ 31 w 578"/>
                <a:gd name="T81" fmla="*/ 7 h 613"/>
                <a:gd name="T82" fmla="*/ 38 w 578"/>
                <a:gd name="T83" fmla="*/ 5 h 613"/>
                <a:gd name="T84" fmla="*/ 41 w 578"/>
                <a:gd name="T85" fmla="*/ 1 h 613"/>
                <a:gd name="T86" fmla="*/ 45 w 578"/>
                <a:gd name="T87" fmla="*/ 1 h 613"/>
                <a:gd name="T88" fmla="*/ 49 w 578"/>
                <a:gd name="T89" fmla="*/ 1 h 613"/>
                <a:gd name="T90" fmla="*/ 57 w 578"/>
                <a:gd name="T91" fmla="*/ 4 h 613"/>
                <a:gd name="T92" fmla="*/ 61 w 578"/>
                <a:gd name="T93" fmla="*/ 7 h 613"/>
                <a:gd name="T94" fmla="*/ 70 w 578"/>
                <a:gd name="T95" fmla="*/ 8 h 6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78"/>
                <a:gd name="T145" fmla="*/ 0 h 613"/>
                <a:gd name="T146" fmla="*/ 578 w 578"/>
                <a:gd name="T147" fmla="*/ 613 h 61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78" h="613">
                  <a:moveTo>
                    <a:pt x="553" y="69"/>
                  </a:moveTo>
                  <a:lnTo>
                    <a:pt x="557" y="84"/>
                  </a:lnTo>
                  <a:lnTo>
                    <a:pt x="547" y="94"/>
                  </a:lnTo>
                  <a:lnTo>
                    <a:pt x="537" y="104"/>
                  </a:lnTo>
                  <a:lnTo>
                    <a:pt x="523" y="124"/>
                  </a:lnTo>
                  <a:lnTo>
                    <a:pt x="513" y="155"/>
                  </a:lnTo>
                  <a:lnTo>
                    <a:pt x="510" y="160"/>
                  </a:lnTo>
                  <a:lnTo>
                    <a:pt x="534" y="191"/>
                  </a:lnTo>
                  <a:lnTo>
                    <a:pt x="534" y="202"/>
                  </a:lnTo>
                  <a:lnTo>
                    <a:pt x="537" y="218"/>
                  </a:lnTo>
                  <a:lnTo>
                    <a:pt x="532" y="236"/>
                  </a:lnTo>
                  <a:lnTo>
                    <a:pt x="529" y="247"/>
                  </a:lnTo>
                  <a:lnTo>
                    <a:pt x="532" y="268"/>
                  </a:lnTo>
                  <a:lnTo>
                    <a:pt x="544" y="292"/>
                  </a:lnTo>
                  <a:lnTo>
                    <a:pt x="553" y="304"/>
                  </a:lnTo>
                  <a:lnTo>
                    <a:pt x="547" y="319"/>
                  </a:lnTo>
                  <a:lnTo>
                    <a:pt x="516" y="356"/>
                  </a:lnTo>
                  <a:lnTo>
                    <a:pt x="508" y="389"/>
                  </a:lnTo>
                  <a:lnTo>
                    <a:pt x="513" y="410"/>
                  </a:lnTo>
                  <a:lnTo>
                    <a:pt x="523" y="420"/>
                  </a:lnTo>
                  <a:lnTo>
                    <a:pt x="537" y="417"/>
                  </a:lnTo>
                  <a:lnTo>
                    <a:pt x="547" y="417"/>
                  </a:lnTo>
                  <a:lnTo>
                    <a:pt x="562" y="440"/>
                  </a:lnTo>
                  <a:lnTo>
                    <a:pt x="572" y="465"/>
                  </a:lnTo>
                  <a:lnTo>
                    <a:pt x="578" y="481"/>
                  </a:lnTo>
                  <a:lnTo>
                    <a:pt x="575" y="489"/>
                  </a:lnTo>
                  <a:lnTo>
                    <a:pt x="562" y="489"/>
                  </a:lnTo>
                  <a:lnTo>
                    <a:pt x="553" y="505"/>
                  </a:lnTo>
                  <a:lnTo>
                    <a:pt x="534" y="534"/>
                  </a:lnTo>
                  <a:lnTo>
                    <a:pt x="519" y="559"/>
                  </a:lnTo>
                  <a:lnTo>
                    <a:pt x="502" y="550"/>
                  </a:lnTo>
                  <a:lnTo>
                    <a:pt x="487" y="550"/>
                  </a:lnTo>
                  <a:lnTo>
                    <a:pt x="474" y="562"/>
                  </a:lnTo>
                  <a:lnTo>
                    <a:pt x="463" y="578"/>
                  </a:lnTo>
                  <a:lnTo>
                    <a:pt x="468" y="589"/>
                  </a:lnTo>
                  <a:lnTo>
                    <a:pt x="471" y="613"/>
                  </a:lnTo>
                  <a:lnTo>
                    <a:pt x="443" y="583"/>
                  </a:lnTo>
                  <a:lnTo>
                    <a:pt x="432" y="589"/>
                  </a:lnTo>
                  <a:lnTo>
                    <a:pt x="416" y="589"/>
                  </a:lnTo>
                  <a:lnTo>
                    <a:pt x="402" y="592"/>
                  </a:lnTo>
                  <a:lnTo>
                    <a:pt x="368" y="583"/>
                  </a:lnTo>
                  <a:lnTo>
                    <a:pt x="350" y="581"/>
                  </a:lnTo>
                  <a:lnTo>
                    <a:pt x="323" y="586"/>
                  </a:lnTo>
                  <a:lnTo>
                    <a:pt x="301" y="575"/>
                  </a:lnTo>
                  <a:lnTo>
                    <a:pt x="290" y="562"/>
                  </a:lnTo>
                  <a:lnTo>
                    <a:pt x="283" y="565"/>
                  </a:lnTo>
                  <a:lnTo>
                    <a:pt x="274" y="575"/>
                  </a:lnTo>
                  <a:lnTo>
                    <a:pt x="245" y="583"/>
                  </a:lnTo>
                  <a:lnTo>
                    <a:pt x="226" y="550"/>
                  </a:lnTo>
                  <a:lnTo>
                    <a:pt x="245" y="507"/>
                  </a:lnTo>
                  <a:lnTo>
                    <a:pt x="245" y="492"/>
                  </a:lnTo>
                  <a:lnTo>
                    <a:pt x="240" y="477"/>
                  </a:lnTo>
                  <a:lnTo>
                    <a:pt x="232" y="461"/>
                  </a:lnTo>
                  <a:lnTo>
                    <a:pt x="226" y="477"/>
                  </a:lnTo>
                  <a:lnTo>
                    <a:pt x="212" y="484"/>
                  </a:lnTo>
                  <a:lnTo>
                    <a:pt x="193" y="496"/>
                  </a:lnTo>
                  <a:lnTo>
                    <a:pt x="157" y="510"/>
                  </a:lnTo>
                  <a:lnTo>
                    <a:pt x="136" y="513"/>
                  </a:lnTo>
                  <a:lnTo>
                    <a:pt x="118" y="516"/>
                  </a:lnTo>
                  <a:lnTo>
                    <a:pt x="108" y="529"/>
                  </a:lnTo>
                  <a:lnTo>
                    <a:pt x="97" y="540"/>
                  </a:lnTo>
                  <a:lnTo>
                    <a:pt x="73" y="552"/>
                  </a:lnTo>
                  <a:lnTo>
                    <a:pt x="76" y="540"/>
                  </a:lnTo>
                  <a:lnTo>
                    <a:pt x="66" y="534"/>
                  </a:lnTo>
                  <a:lnTo>
                    <a:pt x="69" y="516"/>
                  </a:lnTo>
                  <a:lnTo>
                    <a:pt x="66" y="499"/>
                  </a:lnTo>
                  <a:lnTo>
                    <a:pt x="60" y="486"/>
                  </a:lnTo>
                  <a:lnTo>
                    <a:pt x="82" y="471"/>
                  </a:lnTo>
                  <a:lnTo>
                    <a:pt x="108" y="446"/>
                  </a:lnTo>
                  <a:lnTo>
                    <a:pt x="97" y="440"/>
                  </a:lnTo>
                  <a:lnTo>
                    <a:pt x="89" y="426"/>
                  </a:lnTo>
                  <a:lnTo>
                    <a:pt x="100" y="423"/>
                  </a:lnTo>
                  <a:lnTo>
                    <a:pt x="108" y="413"/>
                  </a:lnTo>
                  <a:lnTo>
                    <a:pt x="129" y="408"/>
                  </a:lnTo>
                  <a:lnTo>
                    <a:pt x="139" y="402"/>
                  </a:lnTo>
                  <a:lnTo>
                    <a:pt x="136" y="389"/>
                  </a:lnTo>
                  <a:lnTo>
                    <a:pt x="118" y="389"/>
                  </a:lnTo>
                  <a:lnTo>
                    <a:pt x="108" y="389"/>
                  </a:lnTo>
                  <a:lnTo>
                    <a:pt x="97" y="382"/>
                  </a:lnTo>
                  <a:lnTo>
                    <a:pt x="94" y="371"/>
                  </a:lnTo>
                  <a:lnTo>
                    <a:pt x="94" y="353"/>
                  </a:lnTo>
                  <a:lnTo>
                    <a:pt x="100" y="342"/>
                  </a:lnTo>
                  <a:lnTo>
                    <a:pt x="108" y="329"/>
                  </a:lnTo>
                  <a:lnTo>
                    <a:pt x="124" y="329"/>
                  </a:lnTo>
                  <a:lnTo>
                    <a:pt x="111" y="316"/>
                  </a:lnTo>
                  <a:lnTo>
                    <a:pt x="91" y="323"/>
                  </a:lnTo>
                  <a:lnTo>
                    <a:pt x="84" y="332"/>
                  </a:lnTo>
                  <a:lnTo>
                    <a:pt x="60" y="347"/>
                  </a:lnTo>
                  <a:lnTo>
                    <a:pt x="51" y="332"/>
                  </a:lnTo>
                  <a:lnTo>
                    <a:pt x="53" y="313"/>
                  </a:lnTo>
                  <a:lnTo>
                    <a:pt x="58" y="298"/>
                  </a:lnTo>
                  <a:lnTo>
                    <a:pt x="69" y="285"/>
                  </a:lnTo>
                  <a:lnTo>
                    <a:pt x="73" y="277"/>
                  </a:lnTo>
                  <a:lnTo>
                    <a:pt x="66" y="268"/>
                  </a:lnTo>
                  <a:lnTo>
                    <a:pt x="53" y="274"/>
                  </a:lnTo>
                  <a:lnTo>
                    <a:pt x="45" y="277"/>
                  </a:lnTo>
                  <a:lnTo>
                    <a:pt x="32" y="256"/>
                  </a:lnTo>
                  <a:lnTo>
                    <a:pt x="24" y="242"/>
                  </a:lnTo>
                  <a:lnTo>
                    <a:pt x="15" y="236"/>
                  </a:lnTo>
                  <a:lnTo>
                    <a:pt x="0" y="231"/>
                  </a:lnTo>
                  <a:lnTo>
                    <a:pt x="10" y="221"/>
                  </a:lnTo>
                  <a:lnTo>
                    <a:pt x="10" y="179"/>
                  </a:lnTo>
                  <a:lnTo>
                    <a:pt x="18" y="170"/>
                  </a:lnTo>
                  <a:lnTo>
                    <a:pt x="39" y="155"/>
                  </a:lnTo>
                  <a:lnTo>
                    <a:pt x="53" y="145"/>
                  </a:lnTo>
                  <a:lnTo>
                    <a:pt x="66" y="139"/>
                  </a:lnTo>
                  <a:lnTo>
                    <a:pt x="82" y="145"/>
                  </a:lnTo>
                  <a:lnTo>
                    <a:pt x="82" y="134"/>
                  </a:lnTo>
                  <a:lnTo>
                    <a:pt x="100" y="112"/>
                  </a:lnTo>
                  <a:lnTo>
                    <a:pt x="111" y="115"/>
                  </a:lnTo>
                  <a:lnTo>
                    <a:pt x="148" y="124"/>
                  </a:lnTo>
                  <a:lnTo>
                    <a:pt x="160" y="129"/>
                  </a:lnTo>
                  <a:lnTo>
                    <a:pt x="173" y="124"/>
                  </a:lnTo>
                  <a:lnTo>
                    <a:pt x="197" y="112"/>
                  </a:lnTo>
                  <a:lnTo>
                    <a:pt x="202" y="107"/>
                  </a:lnTo>
                  <a:lnTo>
                    <a:pt x="212" y="112"/>
                  </a:lnTo>
                  <a:lnTo>
                    <a:pt x="219" y="104"/>
                  </a:lnTo>
                  <a:lnTo>
                    <a:pt x="229" y="110"/>
                  </a:lnTo>
                  <a:lnTo>
                    <a:pt x="247" y="115"/>
                  </a:lnTo>
                  <a:lnTo>
                    <a:pt x="253" y="107"/>
                  </a:lnTo>
                  <a:lnTo>
                    <a:pt x="253" y="91"/>
                  </a:lnTo>
                  <a:lnTo>
                    <a:pt x="247" y="76"/>
                  </a:lnTo>
                  <a:lnTo>
                    <a:pt x="245" y="63"/>
                  </a:lnTo>
                  <a:lnTo>
                    <a:pt x="264" y="55"/>
                  </a:lnTo>
                  <a:lnTo>
                    <a:pt x="290" y="39"/>
                  </a:lnTo>
                  <a:lnTo>
                    <a:pt x="305" y="45"/>
                  </a:lnTo>
                  <a:lnTo>
                    <a:pt x="295" y="28"/>
                  </a:lnTo>
                  <a:lnTo>
                    <a:pt x="308" y="21"/>
                  </a:lnTo>
                  <a:lnTo>
                    <a:pt x="323" y="10"/>
                  </a:lnTo>
                  <a:lnTo>
                    <a:pt x="335" y="0"/>
                  </a:lnTo>
                  <a:lnTo>
                    <a:pt x="347" y="0"/>
                  </a:lnTo>
                  <a:lnTo>
                    <a:pt x="359" y="15"/>
                  </a:lnTo>
                  <a:lnTo>
                    <a:pt x="368" y="3"/>
                  </a:lnTo>
                  <a:lnTo>
                    <a:pt x="384" y="3"/>
                  </a:lnTo>
                  <a:lnTo>
                    <a:pt x="390" y="13"/>
                  </a:lnTo>
                  <a:lnTo>
                    <a:pt x="413" y="13"/>
                  </a:lnTo>
                  <a:lnTo>
                    <a:pt x="440" y="21"/>
                  </a:lnTo>
                  <a:lnTo>
                    <a:pt x="456" y="37"/>
                  </a:lnTo>
                  <a:lnTo>
                    <a:pt x="463" y="58"/>
                  </a:lnTo>
                  <a:lnTo>
                    <a:pt x="471" y="63"/>
                  </a:lnTo>
                  <a:lnTo>
                    <a:pt x="489" y="58"/>
                  </a:lnTo>
                  <a:lnTo>
                    <a:pt x="505" y="66"/>
                  </a:lnTo>
                  <a:lnTo>
                    <a:pt x="526" y="73"/>
                  </a:lnTo>
                  <a:lnTo>
                    <a:pt x="553" y="6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26" name="Freeform 202">
              <a:extLst>
                <a:ext uri="{FF2B5EF4-FFF2-40B4-BE49-F238E27FC236}">
                  <a16:creationId xmlns:a16="http://schemas.microsoft.com/office/drawing/2014/main" id="{49D1DC4A-9D94-465D-9BE3-EA93BA2EF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352" y="1613256"/>
              <a:ext cx="868794" cy="633766"/>
            </a:xfrm>
            <a:custGeom>
              <a:avLst/>
              <a:gdLst>
                <a:gd name="T0" fmla="*/ 9 w 1206"/>
                <a:gd name="T1" fmla="*/ 34 h 964"/>
                <a:gd name="T2" fmla="*/ 4 w 1206"/>
                <a:gd name="T3" fmla="*/ 25 h 964"/>
                <a:gd name="T4" fmla="*/ 1 w 1206"/>
                <a:gd name="T5" fmla="*/ 17 h 964"/>
                <a:gd name="T6" fmla="*/ 9 w 1206"/>
                <a:gd name="T7" fmla="*/ 9 h 964"/>
                <a:gd name="T8" fmla="*/ 20 w 1206"/>
                <a:gd name="T9" fmla="*/ 5 h 964"/>
                <a:gd name="T10" fmla="*/ 28 w 1206"/>
                <a:gd name="T11" fmla="*/ 4 h 964"/>
                <a:gd name="T12" fmla="*/ 38 w 1206"/>
                <a:gd name="T13" fmla="*/ 7 h 964"/>
                <a:gd name="T14" fmla="*/ 52 w 1206"/>
                <a:gd name="T15" fmla="*/ 4 h 964"/>
                <a:gd name="T16" fmla="*/ 63 w 1206"/>
                <a:gd name="T17" fmla="*/ 0 h 964"/>
                <a:gd name="T18" fmla="*/ 69 w 1206"/>
                <a:gd name="T19" fmla="*/ 8 h 964"/>
                <a:gd name="T20" fmla="*/ 80 w 1206"/>
                <a:gd name="T21" fmla="*/ 11 h 964"/>
                <a:gd name="T22" fmla="*/ 91 w 1206"/>
                <a:gd name="T23" fmla="*/ 15 h 964"/>
                <a:gd name="T24" fmla="*/ 94 w 1206"/>
                <a:gd name="T25" fmla="*/ 9 h 964"/>
                <a:gd name="T26" fmla="*/ 97 w 1206"/>
                <a:gd name="T27" fmla="*/ 4 h 964"/>
                <a:gd name="T28" fmla="*/ 105 w 1206"/>
                <a:gd name="T29" fmla="*/ 2 h 964"/>
                <a:gd name="T30" fmla="*/ 113 w 1206"/>
                <a:gd name="T31" fmla="*/ 7 h 964"/>
                <a:gd name="T32" fmla="*/ 112 w 1206"/>
                <a:gd name="T33" fmla="*/ 13 h 964"/>
                <a:gd name="T34" fmla="*/ 114 w 1206"/>
                <a:gd name="T35" fmla="*/ 25 h 964"/>
                <a:gd name="T36" fmla="*/ 114 w 1206"/>
                <a:gd name="T37" fmla="*/ 34 h 964"/>
                <a:gd name="T38" fmla="*/ 116 w 1206"/>
                <a:gd name="T39" fmla="*/ 44 h 964"/>
                <a:gd name="T40" fmla="*/ 121 w 1206"/>
                <a:gd name="T41" fmla="*/ 46 h 964"/>
                <a:gd name="T42" fmla="*/ 124 w 1206"/>
                <a:gd name="T43" fmla="*/ 42 h 964"/>
                <a:gd name="T44" fmla="*/ 129 w 1206"/>
                <a:gd name="T45" fmla="*/ 47 h 964"/>
                <a:gd name="T46" fmla="*/ 142 w 1206"/>
                <a:gd name="T47" fmla="*/ 42 h 964"/>
                <a:gd name="T48" fmla="*/ 148 w 1206"/>
                <a:gd name="T49" fmla="*/ 49 h 964"/>
                <a:gd name="T50" fmla="*/ 150 w 1206"/>
                <a:gd name="T51" fmla="*/ 58 h 964"/>
                <a:gd name="T52" fmla="*/ 147 w 1206"/>
                <a:gd name="T53" fmla="*/ 70 h 964"/>
                <a:gd name="T54" fmla="*/ 140 w 1206"/>
                <a:gd name="T55" fmla="*/ 75 h 964"/>
                <a:gd name="T56" fmla="*/ 138 w 1206"/>
                <a:gd name="T57" fmla="*/ 84 h 964"/>
                <a:gd name="T58" fmla="*/ 132 w 1206"/>
                <a:gd name="T59" fmla="*/ 77 h 964"/>
                <a:gd name="T60" fmla="*/ 118 w 1206"/>
                <a:gd name="T61" fmla="*/ 72 h 964"/>
                <a:gd name="T62" fmla="*/ 112 w 1206"/>
                <a:gd name="T63" fmla="*/ 73 h 964"/>
                <a:gd name="T64" fmla="*/ 101 w 1206"/>
                <a:gd name="T65" fmla="*/ 80 h 964"/>
                <a:gd name="T66" fmla="*/ 87 w 1206"/>
                <a:gd name="T67" fmla="*/ 95 h 964"/>
                <a:gd name="T68" fmla="*/ 75 w 1206"/>
                <a:gd name="T69" fmla="*/ 104 h 964"/>
                <a:gd name="T70" fmla="*/ 72 w 1206"/>
                <a:gd name="T71" fmla="*/ 110 h 964"/>
                <a:gd name="T72" fmla="*/ 68 w 1206"/>
                <a:gd name="T73" fmla="*/ 118 h 964"/>
                <a:gd name="T74" fmla="*/ 60 w 1206"/>
                <a:gd name="T75" fmla="*/ 117 h 964"/>
                <a:gd name="T76" fmla="*/ 48 w 1206"/>
                <a:gd name="T77" fmla="*/ 119 h 964"/>
                <a:gd name="T78" fmla="*/ 38 w 1206"/>
                <a:gd name="T79" fmla="*/ 112 h 964"/>
                <a:gd name="T80" fmla="*/ 23 w 1206"/>
                <a:gd name="T81" fmla="*/ 106 h 964"/>
                <a:gd name="T82" fmla="*/ 10 w 1206"/>
                <a:gd name="T83" fmla="*/ 114 h 964"/>
                <a:gd name="T84" fmla="*/ 6 w 1206"/>
                <a:gd name="T85" fmla="*/ 107 h 964"/>
                <a:gd name="T86" fmla="*/ 7 w 1206"/>
                <a:gd name="T87" fmla="*/ 92 h 964"/>
                <a:gd name="T88" fmla="*/ 19 w 1206"/>
                <a:gd name="T89" fmla="*/ 69 h 964"/>
                <a:gd name="T90" fmla="*/ 26 w 1206"/>
                <a:gd name="T91" fmla="*/ 59 h 964"/>
                <a:gd name="T92" fmla="*/ 17 w 1206"/>
                <a:gd name="T93" fmla="*/ 55 h 964"/>
                <a:gd name="T94" fmla="*/ 12 w 1206"/>
                <a:gd name="T95" fmla="*/ 44 h 964"/>
                <a:gd name="T96" fmla="*/ 2 w 1206"/>
                <a:gd name="T97" fmla="*/ 43 h 9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06"/>
                <a:gd name="T148" fmla="*/ 0 h 964"/>
                <a:gd name="T149" fmla="*/ 1206 w 1206"/>
                <a:gd name="T150" fmla="*/ 964 h 9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06" h="964">
                  <a:moveTo>
                    <a:pt x="11" y="344"/>
                  </a:moveTo>
                  <a:lnTo>
                    <a:pt x="29" y="311"/>
                  </a:lnTo>
                  <a:lnTo>
                    <a:pt x="53" y="268"/>
                  </a:lnTo>
                  <a:lnTo>
                    <a:pt x="66" y="271"/>
                  </a:lnTo>
                  <a:lnTo>
                    <a:pt x="69" y="260"/>
                  </a:lnTo>
                  <a:lnTo>
                    <a:pt x="53" y="214"/>
                  </a:lnTo>
                  <a:lnTo>
                    <a:pt x="35" y="197"/>
                  </a:lnTo>
                  <a:lnTo>
                    <a:pt x="32" y="199"/>
                  </a:lnTo>
                  <a:lnTo>
                    <a:pt x="20" y="202"/>
                  </a:lnTo>
                  <a:lnTo>
                    <a:pt x="5" y="187"/>
                  </a:lnTo>
                  <a:lnTo>
                    <a:pt x="0" y="166"/>
                  </a:lnTo>
                  <a:lnTo>
                    <a:pt x="8" y="132"/>
                  </a:lnTo>
                  <a:lnTo>
                    <a:pt x="39" y="102"/>
                  </a:lnTo>
                  <a:lnTo>
                    <a:pt x="45" y="83"/>
                  </a:lnTo>
                  <a:lnTo>
                    <a:pt x="39" y="67"/>
                  </a:lnTo>
                  <a:lnTo>
                    <a:pt x="66" y="65"/>
                  </a:lnTo>
                  <a:lnTo>
                    <a:pt x="105" y="67"/>
                  </a:lnTo>
                  <a:lnTo>
                    <a:pt x="124" y="67"/>
                  </a:lnTo>
                  <a:lnTo>
                    <a:pt x="139" y="62"/>
                  </a:lnTo>
                  <a:lnTo>
                    <a:pt x="160" y="39"/>
                  </a:lnTo>
                  <a:lnTo>
                    <a:pt x="163" y="32"/>
                  </a:lnTo>
                  <a:lnTo>
                    <a:pt x="174" y="35"/>
                  </a:lnTo>
                  <a:lnTo>
                    <a:pt x="190" y="48"/>
                  </a:lnTo>
                  <a:lnTo>
                    <a:pt x="223" y="27"/>
                  </a:lnTo>
                  <a:lnTo>
                    <a:pt x="250" y="39"/>
                  </a:lnTo>
                  <a:lnTo>
                    <a:pt x="267" y="53"/>
                  </a:lnTo>
                  <a:lnTo>
                    <a:pt x="285" y="59"/>
                  </a:lnTo>
                  <a:lnTo>
                    <a:pt x="304" y="50"/>
                  </a:lnTo>
                  <a:lnTo>
                    <a:pt x="332" y="29"/>
                  </a:lnTo>
                  <a:lnTo>
                    <a:pt x="380" y="45"/>
                  </a:lnTo>
                  <a:lnTo>
                    <a:pt x="392" y="39"/>
                  </a:lnTo>
                  <a:lnTo>
                    <a:pt x="416" y="29"/>
                  </a:lnTo>
                  <a:lnTo>
                    <a:pt x="437" y="35"/>
                  </a:lnTo>
                  <a:lnTo>
                    <a:pt x="462" y="27"/>
                  </a:lnTo>
                  <a:lnTo>
                    <a:pt x="481" y="13"/>
                  </a:lnTo>
                  <a:lnTo>
                    <a:pt x="498" y="0"/>
                  </a:lnTo>
                  <a:lnTo>
                    <a:pt x="522" y="13"/>
                  </a:lnTo>
                  <a:lnTo>
                    <a:pt x="531" y="32"/>
                  </a:lnTo>
                  <a:lnTo>
                    <a:pt x="537" y="53"/>
                  </a:lnTo>
                  <a:lnTo>
                    <a:pt x="550" y="62"/>
                  </a:lnTo>
                  <a:lnTo>
                    <a:pt x="571" y="56"/>
                  </a:lnTo>
                  <a:lnTo>
                    <a:pt x="600" y="48"/>
                  </a:lnTo>
                  <a:lnTo>
                    <a:pt x="623" y="93"/>
                  </a:lnTo>
                  <a:lnTo>
                    <a:pt x="638" y="83"/>
                  </a:lnTo>
                  <a:lnTo>
                    <a:pt x="668" y="108"/>
                  </a:lnTo>
                  <a:lnTo>
                    <a:pt x="689" y="126"/>
                  </a:lnTo>
                  <a:lnTo>
                    <a:pt x="702" y="124"/>
                  </a:lnTo>
                  <a:lnTo>
                    <a:pt x="720" y="118"/>
                  </a:lnTo>
                  <a:lnTo>
                    <a:pt x="737" y="114"/>
                  </a:lnTo>
                  <a:lnTo>
                    <a:pt x="747" y="108"/>
                  </a:lnTo>
                  <a:lnTo>
                    <a:pt x="749" y="74"/>
                  </a:lnTo>
                  <a:lnTo>
                    <a:pt x="744" y="67"/>
                  </a:lnTo>
                  <a:lnTo>
                    <a:pt x="737" y="56"/>
                  </a:lnTo>
                  <a:lnTo>
                    <a:pt x="740" y="48"/>
                  </a:lnTo>
                  <a:lnTo>
                    <a:pt x="752" y="39"/>
                  </a:lnTo>
                  <a:lnTo>
                    <a:pt x="770" y="32"/>
                  </a:lnTo>
                  <a:lnTo>
                    <a:pt x="789" y="27"/>
                  </a:lnTo>
                  <a:lnTo>
                    <a:pt x="803" y="39"/>
                  </a:lnTo>
                  <a:lnTo>
                    <a:pt x="818" y="27"/>
                  </a:lnTo>
                  <a:lnTo>
                    <a:pt x="832" y="15"/>
                  </a:lnTo>
                  <a:lnTo>
                    <a:pt x="860" y="10"/>
                  </a:lnTo>
                  <a:lnTo>
                    <a:pt x="882" y="0"/>
                  </a:lnTo>
                  <a:lnTo>
                    <a:pt x="905" y="32"/>
                  </a:lnTo>
                  <a:lnTo>
                    <a:pt x="900" y="56"/>
                  </a:lnTo>
                  <a:lnTo>
                    <a:pt x="924" y="80"/>
                  </a:lnTo>
                  <a:lnTo>
                    <a:pt x="924" y="93"/>
                  </a:lnTo>
                  <a:lnTo>
                    <a:pt x="908" y="98"/>
                  </a:lnTo>
                  <a:lnTo>
                    <a:pt x="894" y="102"/>
                  </a:lnTo>
                  <a:lnTo>
                    <a:pt x="897" y="129"/>
                  </a:lnTo>
                  <a:lnTo>
                    <a:pt x="924" y="138"/>
                  </a:lnTo>
                  <a:lnTo>
                    <a:pt x="934" y="169"/>
                  </a:lnTo>
                  <a:lnTo>
                    <a:pt x="911" y="197"/>
                  </a:lnTo>
                  <a:lnTo>
                    <a:pt x="924" y="222"/>
                  </a:lnTo>
                  <a:lnTo>
                    <a:pt x="929" y="250"/>
                  </a:lnTo>
                  <a:lnTo>
                    <a:pt x="921" y="260"/>
                  </a:lnTo>
                  <a:lnTo>
                    <a:pt x="908" y="268"/>
                  </a:lnTo>
                  <a:lnTo>
                    <a:pt x="905" y="284"/>
                  </a:lnTo>
                  <a:lnTo>
                    <a:pt x="921" y="308"/>
                  </a:lnTo>
                  <a:lnTo>
                    <a:pt x="927" y="323"/>
                  </a:lnTo>
                  <a:lnTo>
                    <a:pt x="927" y="347"/>
                  </a:lnTo>
                  <a:lnTo>
                    <a:pt x="927" y="368"/>
                  </a:lnTo>
                  <a:lnTo>
                    <a:pt x="934" y="377"/>
                  </a:lnTo>
                  <a:lnTo>
                    <a:pt x="939" y="377"/>
                  </a:lnTo>
                  <a:lnTo>
                    <a:pt x="960" y="368"/>
                  </a:lnTo>
                  <a:lnTo>
                    <a:pt x="960" y="344"/>
                  </a:lnTo>
                  <a:lnTo>
                    <a:pt x="970" y="336"/>
                  </a:lnTo>
                  <a:lnTo>
                    <a:pt x="976" y="326"/>
                  </a:lnTo>
                  <a:lnTo>
                    <a:pt x="987" y="336"/>
                  </a:lnTo>
                  <a:lnTo>
                    <a:pt x="990" y="363"/>
                  </a:lnTo>
                  <a:lnTo>
                    <a:pt x="993" y="377"/>
                  </a:lnTo>
                  <a:lnTo>
                    <a:pt x="1005" y="377"/>
                  </a:lnTo>
                  <a:lnTo>
                    <a:pt x="1024" y="371"/>
                  </a:lnTo>
                  <a:lnTo>
                    <a:pt x="1033" y="360"/>
                  </a:lnTo>
                  <a:lnTo>
                    <a:pt x="1043" y="344"/>
                  </a:lnTo>
                  <a:lnTo>
                    <a:pt x="1043" y="332"/>
                  </a:lnTo>
                  <a:lnTo>
                    <a:pt x="1133" y="332"/>
                  </a:lnTo>
                  <a:lnTo>
                    <a:pt x="1136" y="354"/>
                  </a:lnTo>
                  <a:lnTo>
                    <a:pt x="1139" y="374"/>
                  </a:lnTo>
                  <a:lnTo>
                    <a:pt x="1152" y="384"/>
                  </a:lnTo>
                  <a:lnTo>
                    <a:pt x="1181" y="386"/>
                  </a:lnTo>
                  <a:lnTo>
                    <a:pt x="1185" y="402"/>
                  </a:lnTo>
                  <a:lnTo>
                    <a:pt x="1206" y="415"/>
                  </a:lnTo>
                  <a:lnTo>
                    <a:pt x="1201" y="441"/>
                  </a:lnTo>
                  <a:lnTo>
                    <a:pt x="1197" y="462"/>
                  </a:lnTo>
                  <a:lnTo>
                    <a:pt x="1178" y="483"/>
                  </a:lnTo>
                  <a:lnTo>
                    <a:pt x="1157" y="496"/>
                  </a:lnTo>
                  <a:lnTo>
                    <a:pt x="1157" y="527"/>
                  </a:lnTo>
                  <a:lnTo>
                    <a:pt x="1170" y="555"/>
                  </a:lnTo>
                  <a:lnTo>
                    <a:pt x="1152" y="564"/>
                  </a:lnTo>
                  <a:lnTo>
                    <a:pt x="1145" y="542"/>
                  </a:lnTo>
                  <a:lnTo>
                    <a:pt x="1136" y="571"/>
                  </a:lnTo>
                  <a:lnTo>
                    <a:pt x="1115" y="594"/>
                  </a:lnTo>
                  <a:lnTo>
                    <a:pt x="1133" y="624"/>
                  </a:lnTo>
                  <a:lnTo>
                    <a:pt x="1147" y="649"/>
                  </a:lnTo>
                  <a:lnTo>
                    <a:pt x="1128" y="663"/>
                  </a:lnTo>
                  <a:lnTo>
                    <a:pt x="1100" y="668"/>
                  </a:lnTo>
                  <a:lnTo>
                    <a:pt x="1076" y="663"/>
                  </a:lnTo>
                  <a:lnTo>
                    <a:pt x="1049" y="682"/>
                  </a:lnTo>
                  <a:lnTo>
                    <a:pt x="1033" y="631"/>
                  </a:lnTo>
                  <a:lnTo>
                    <a:pt x="1055" y="609"/>
                  </a:lnTo>
                  <a:lnTo>
                    <a:pt x="1002" y="600"/>
                  </a:lnTo>
                  <a:lnTo>
                    <a:pt x="976" y="586"/>
                  </a:lnTo>
                  <a:lnTo>
                    <a:pt x="960" y="592"/>
                  </a:lnTo>
                  <a:lnTo>
                    <a:pt x="939" y="573"/>
                  </a:lnTo>
                  <a:lnTo>
                    <a:pt x="934" y="589"/>
                  </a:lnTo>
                  <a:lnTo>
                    <a:pt x="918" y="597"/>
                  </a:lnTo>
                  <a:lnTo>
                    <a:pt x="905" y="594"/>
                  </a:lnTo>
                  <a:lnTo>
                    <a:pt x="891" y="579"/>
                  </a:lnTo>
                  <a:lnTo>
                    <a:pt x="876" y="586"/>
                  </a:lnTo>
                  <a:lnTo>
                    <a:pt x="858" y="603"/>
                  </a:lnTo>
                  <a:lnTo>
                    <a:pt x="839" y="618"/>
                  </a:lnTo>
                  <a:lnTo>
                    <a:pt x="806" y="634"/>
                  </a:lnTo>
                  <a:lnTo>
                    <a:pt x="792" y="639"/>
                  </a:lnTo>
                  <a:lnTo>
                    <a:pt x="770" y="661"/>
                  </a:lnTo>
                  <a:lnTo>
                    <a:pt x="692" y="728"/>
                  </a:lnTo>
                  <a:lnTo>
                    <a:pt x="689" y="755"/>
                  </a:lnTo>
                  <a:lnTo>
                    <a:pt x="668" y="752"/>
                  </a:lnTo>
                  <a:lnTo>
                    <a:pt x="655" y="781"/>
                  </a:lnTo>
                  <a:lnTo>
                    <a:pt x="620" y="815"/>
                  </a:lnTo>
                  <a:lnTo>
                    <a:pt x="600" y="831"/>
                  </a:lnTo>
                  <a:lnTo>
                    <a:pt x="605" y="839"/>
                  </a:lnTo>
                  <a:lnTo>
                    <a:pt x="607" y="852"/>
                  </a:lnTo>
                  <a:lnTo>
                    <a:pt x="595" y="860"/>
                  </a:lnTo>
                  <a:lnTo>
                    <a:pt x="574" y="876"/>
                  </a:lnTo>
                  <a:lnTo>
                    <a:pt x="562" y="880"/>
                  </a:lnTo>
                  <a:lnTo>
                    <a:pt x="560" y="907"/>
                  </a:lnTo>
                  <a:lnTo>
                    <a:pt x="552" y="936"/>
                  </a:lnTo>
                  <a:lnTo>
                    <a:pt x="537" y="943"/>
                  </a:lnTo>
                  <a:lnTo>
                    <a:pt x="522" y="909"/>
                  </a:lnTo>
                  <a:lnTo>
                    <a:pt x="503" y="894"/>
                  </a:lnTo>
                  <a:lnTo>
                    <a:pt x="484" y="907"/>
                  </a:lnTo>
                  <a:lnTo>
                    <a:pt x="474" y="933"/>
                  </a:lnTo>
                  <a:lnTo>
                    <a:pt x="434" y="936"/>
                  </a:lnTo>
                  <a:lnTo>
                    <a:pt x="413" y="943"/>
                  </a:lnTo>
                  <a:lnTo>
                    <a:pt x="387" y="964"/>
                  </a:lnTo>
                  <a:lnTo>
                    <a:pt x="377" y="952"/>
                  </a:lnTo>
                  <a:lnTo>
                    <a:pt x="371" y="915"/>
                  </a:lnTo>
                  <a:lnTo>
                    <a:pt x="361" y="904"/>
                  </a:lnTo>
                  <a:lnTo>
                    <a:pt x="329" y="923"/>
                  </a:lnTo>
                  <a:lnTo>
                    <a:pt x="304" y="894"/>
                  </a:lnTo>
                  <a:lnTo>
                    <a:pt x="274" y="899"/>
                  </a:lnTo>
                  <a:lnTo>
                    <a:pt x="252" y="891"/>
                  </a:lnTo>
                  <a:lnTo>
                    <a:pt x="230" y="897"/>
                  </a:lnTo>
                  <a:lnTo>
                    <a:pt x="184" y="842"/>
                  </a:lnTo>
                  <a:lnTo>
                    <a:pt x="163" y="842"/>
                  </a:lnTo>
                  <a:lnTo>
                    <a:pt x="129" y="870"/>
                  </a:lnTo>
                  <a:lnTo>
                    <a:pt x="98" y="876"/>
                  </a:lnTo>
                  <a:lnTo>
                    <a:pt x="73" y="912"/>
                  </a:lnTo>
                  <a:lnTo>
                    <a:pt x="48" y="897"/>
                  </a:lnTo>
                  <a:lnTo>
                    <a:pt x="5" y="918"/>
                  </a:lnTo>
                  <a:lnTo>
                    <a:pt x="0" y="885"/>
                  </a:lnTo>
                  <a:lnTo>
                    <a:pt x="48" y="855"/>
                  </a:lnTo>
                  <a:lnTo>
                    <a:pt x="39" y="836"/>
                  </a:lnTo>
                  <a:lnTo>
                    <a:pt x="32" y="818"/>
                  </a:lnTo>
                  <a:lnTo>
                    <a:pt x="57" y="781"/>
                  </a:lnTo>
                  <a:lnTo>
                    <a:pt x="50" y="734"/>
                  </a:lnTo>
                  <a:lnTo>
                    <a:pt x="57" y="639"/>
                  </a:lnTo>
                  <a:lnTo>
                    <a:pt x="81" y="606"/>
                  </a:lnTo>
                  <a:lnTo>
                    <a:pt x="118" y="579"/>
                  </a:lnTo>
                  <a:lnTo>
                    <a:pt x="152" y="552"/>
                  </a:lnTo>
                  <a:lnTo>
                    <a:pt x="181" y="527"/>
                  </a:lnTo>
                  <a:lnTo>
                    <a:pt x="197" y="512"/>
                  </a:lnTo>
                  <a:lnTo>
                    <a:pt x="205" y="496"/>
                  </a:lnTo>
                  <a:lnTo>
                    <a:pt x="202" y="471"/>
                  </a:lnTo>
                  <a:lnTo>
                    <a:pt x="187" y="455"/>
                  </a:lnTo>
                  <a:lnTo>
                    <a:pt x="166" y="450"/>
                  </a:lnTo>
                  <a:lnTo>
                    <a:pt x="142" y="450"/>
                  </a:lnTo>
                  <a:lnTo>
                    <a:pt x="136" y="438"/>
                  </a:lnTo>
                  <a:lnTo>
                    <a:pt x="132" y="417"/>
                  </a:lnTo>
                  <a:lnTo>
                    <a:pt x="126" y="386"/>
                  </a:lnTo>
                  <a:lnTo>
                    <a:pt x="108" y="360"/>
                  </a:lnTo>
                  <a:lnTo>
                    <a:pt x="90" y="351"/>
                  </a:lnTo>
                  <a:lnTo>
                    <a:pt x="60" y="344"/>
                  </a:lnTo>
                  <a:lnTo>
                    <a:pt x="39" y="347"/>
                  </a:lnTo>
                  <a:lnTo>
                    <a:pt x="27" y="351"/>
                  </a:lnTo>
                  <a:lnTo>
                    <a:pt x="11" y="3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27" name="13 Rectángulo">
              <a:extLst>
                <a:ext uri="{FF2B5EF4-FFF2-40B4-BE49-F238E27FC236}">
                  <a16:creationId xmlns:a16="http://schemas.microsoft.com/office/drawing/2014/main" id="{79C6E06E-3AD9-40C4-A432-92BB8C40690A}"/>
                </a:ext>
              </a:extLst>
            </p:cNvPr>
            <p:cNvSpPr/>
            <p:nvPr/>
          </p:nvSpPr>
          <p:spPr bwMode="auto">
            <a:xfrm>
              <a:off x="1682939" y="2955836"/>
              <a:ext cx="928822" cy="342528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hlink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kumimoji="1" lang="es-ES" sz="975">
                <a:latin typeface="Arial" charset="0"/>
              </a:endParaRPr>
            </a:p>
          </p:txBody>
        </p:sp>
        <p:sp>
          <p:nvSpPr>
            <p:cNvPr id="129" name="Freeform 174">
              <a:extLst>
                <a:ext uri="{FF2B5EF4-FFF2-40B4-BE49-F238E27FC236}">
                  <a16:creationId xmlns:a16="http://schemas.microsoft.com/office/drawing/2014/main" id="{19DB241D-A41F-49E7-B224-ED7B5AE5F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568" y="3162700"/>
              <a:ext cx="89524" cy="84215"/>
            </a:xfrm>
            <a:custGeom>
              <a:avLst/>
              <a:gdLst>
                <a:gd name="T0" fmla="*/ 0 w 154"/>
                <a:gd name="T1" fmla="*/ 3 h 167"/>
                <a:gd name="T2" fmla="*/ 0 w 154"/>
                <a:gd name="T3" fmla="*/ 3 h 167"/>
                <a:gd name="T4" fmla="*/ 2 w 154"/>
                <a:gd name="T5" fmla="*/ 5 h 167"/>
                <a:gd name="T6" fmla="*/ 4 w 154"/>
                <a:gd name="T7" fmla="*/ 6 h 167"/>
                <a:gd name="T8" fmla="*/ 5 w 154"/>
                <a:gd name="T9" fmla="*/ 5 h 167"/>
                <a:gd name="T10" fmla="*/ 6 w 154"/>
                <a:gd name="T11" fmla="*/ 5 h 167"/>
                <a:gd name="T12" fmla="*/ 7 w 154"/>
                <a:gd name="T13" fmla="*/ 4 h 167"/>
                <a:gd name="T14" fmla="*/ 6 w 154"/>
                <a:gd name="T15" fmla="*/ 0 h 167"/>
                <a:gd name="T16" fmla="*/ 6 w 154"/>
                <a:gd name="T17" fmla="*/ 0 h 167"/>
                <a:gd name="T18" fmla="*/ 5 w 154"/>
                <a:gd name="T19" fmla="*/ 1 h 167"/>
                <a:gd name="T20" fmla="*/ 3 w 154"/>
                <a:gd name="T21" fmla="*/ 1 h 167"/>
                <a:gd name="T22" fmla="*/ 2 w 154"/>
                <a:gd name="T23" fmla="*/ 0 h 167"/>
                <a:gd name="T24" fmla="*/ 1 w 154"/>
                <a:gd name="T25" fmla="*/ 2 h 167"/>
                <a:gd name="T26" fmla="*/ 0 w 154"/>
                <a:gd name="T27" fmla="*/ 3 h 1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4"/>
                <a:gd name="T43" fmla="*/ 0 h 167"/>
                <a:gd name="T44" fmla="*/ 154 w 154"/>
                <a:gd name="T45" fmla="*/ 167 h 1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4" h="167">
                  <a:moveTo>
                    <a:pt x="0" y="72"/>
                  </a:moveTo>
                  <a:lnTo>
                    <a:pt x="5" y="94"/>
                  </a:lnTo>
                  <a:lnTo>
                    <a:pt x="44" y="151"/>
                  </a:lnTo>
                  <a:lnTo>
                    <a:pt x="88" y="167"/>
                  </a:lnTo>
                  <a:lnTo>
                    <a:pt x="105" y="151"/>
                  </a:lnTo>
                  <a:lnTo>
                    <a:pt x="137" y="145"/>
                  </a:lnTo>
                  <a:lnTo>
                    <a:pt x="154" y="120"/>
                  </a:lnTo>
                  <a:lnTo>
                    <a:pt x="145" y="0"/>
                  </a:lnTo>
                  <a:lnTo>
                    <a:pt x="132" y="0"/>
                  </a:lnTo>
                  <a:lnTo>
                    <a:pt x="122" y="16"/>
                  </a:lnTo>
                  <a:lnTo>
                    <a:pt x="75" y="16"/>
                  </a:lnTo>
                  <a:lnTo>
                    <a:pt x="53" y="4"/>
                  </a:lnTo>
                  <a:lnTo>
                    <a:pt x="35" y="47"/>
                  </a:lnTo>
                  <a:lnTo>
                    <a:pt x="0" y="7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36" name="Freeform 175">
              <a:extLst>
                <a:ext uri="{FF2B5EF4-FFF2-40B4-BE49-F238E27FC236}">
                  <a16:creationId xmlns:a16="http://schemas.microsoft.com/office/drawing/2014/main" id="{A8FFCFC4-56C6-43CA-97B5-483908C86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510" y="3053987"/>
              <a:ext cx="129313" cy="136274"/>
            </a:xfrm>
            <a:custGeom>
              <a:avLst/>
              <a:gdLst>
                <a:gd name="T0" fmla="*/ 0 w 224"/>
                <a:gd name="T1" fmla="*/ 9 h 270"/>
                <a:gd name="T2" fmla="*/ 0 w 224"/>
                <a:gd name="T3" fmla="*/ 9 h 270"/>
                <a:gd name="T4" fmla="*/ 2 w 224"/>
                <a:gd name="T5" fmla="*/ 9 h 270"/>
                <a:gd name="T6" fmla="*/ 2 w 224"/>
                <a:gd name="T7" fmla="*/ 10 h 270"/>
                <a:gd name="T8" fmla="*/ 3 w 224"/>
                <a:gd name="T9" fmla="*/ 9 h 270"/>
                <a:gd name="T10" fmla="*/ 4 w 224"/>
                <a:gd name="T11" fmla="*/ 8 h 270"/>
                <a:gd name="T12" fmla="*/ 7 w 224"/>
                <a:gd name="T13" fmla="*/ 8 h 270"/>
                <a:gd name="T14" fmla="*/ 8 w 224"/>
                <a:gd name="T15" fmla="*/ 7 h 270"/>
                <a:gd name="T16" fmla="*/ 9 w 224"/>
                <a:gd name="T17" fmla="*/ 6 h 270"/>
                <a:gd name="T18" fmla="*/ 9 w 224"/>
                <a:gd name="T19" fmla="*/ 2 h 270"/>
                <a:gd name="T20" fmla="*/ 9 w 224"/>
                <a:gd name="T21" fmla="*/ 0 h 270"/>
                <a:gd name="T22" fmla="*/ 9 w 224"/>
                <a:gd name="T23" fmla="*/ 0 h 270"/>
                <a:gd name="T24" fmla="*/ 8 w 224"/>
                <a:gd name="T25" fmla="*/ 0 h 270"/>
                <a:gd name="T26" fmla="*/ 7 w 224"/>
                <a:gd name="T27" fmla="*/ 1 h 270"/>
                <a:gd name="T28" fmla="*/ 4 w 224"/>
                <a:gd name="T29" fmla="*/ 6 h 270"/>
                <a:gd name="T30" fmla="*/ 4 w 224"/>
                <a:gd name="T31" fmla="*/ 7 h 270"/>
                <a:gd name="T32" fmla="*/ 3 w 224"/>
                <a:gd name="T33" fmla="*/ 8 h 270"/>
                <a:gd name="T34" fmla="*/ 2 w 224"/>
                <a:gd name="T35" fmla="*/ 9 h 270"/>
                <a:gd name="T36" fmla="*/ 1 w 224"/>
                <a:gd name="T37" fmla="*/ 9 h 270"/>
                <a:gd name="T38" fmla="*/ 0 w 224"/>
                <a:gd name="T39" fmla="*/ 9 h 2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4"/>
                <a:gd name="T61" fmla="*/ 0 h 270"/>
                <a:gd name="T62" fmla="*/ 224 w 224"/>
                <a:gd name="T63" fmla="*/ 270 h 2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4" h="270">
                  <a:moveTo>
                    <a:pt x="0" y="249"/>
                  </a:moveTo>
                  <a:lnTo>
                    <a:pt x="9" y="258"/>
                  </a:lnTo>
                  <a:lnTo>
                    <a:pt x="36" y="258"/>
                  </a:lnTo>
                  <a:lnTo>
                    <a:pt x="57" y="270"/>
                  </a:lnTo>
                  <a:lnTo>
                    <a:pt x="79" y="258"/>
                  </a:lnTo>
                  <a:lnTo>
                    <a:pt x="100" y="223"/>
                  </a:lnTo>
                  <a:lnTo>
                    <a:pt x="176" y="215"/>
                  </a:lnTo>
                  <a:lnTo>
                    <a:pt x="189" y="206"/>
                  </a:lnTo>
                  <a:lnTo>
                    <a:pt x="210" y="155"/>
                  </a:lnTo>
                  <a:lnTo>
                    <a:pt x="224" y="57"/>
                  </a:lnTo>
                  <a:lnTo>
                    <a:pt x="224" y="8"/>
                  </a:lnTo>
                  <a:lnTo>
                    <a:pt x="219" y="4"/>
                  </a:lnTo>
                  <a:lnTo>
                    <a:pt x="189" y="0"/>
                  </a:lnTo>
                  <a:lnTo>
                    <a:pt x="166" y="19"/>
                  </a:lnTo>
                  <a:lnTo>
                    <a:pt x="100" y="155"/>
                  </a:lnTo>
                  <a:lnTo>
                    <a:pt x="92" y="202"/>
                  </a:lnTo>
                  <a:lnTo>
                    <a:pt x="66" y="228"/>
                  </a:lnTo>
                  <a:lnTo>
                    <a:pt x="49" y="236"/>
                  </a:lnTo>
                  <a:lnTo>
                    <a:pt x="19" y="236"/>
                  </a:lnTo>
                  <a:lnTo>
                    <a:pt x="0" y="24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0" name="Freeform 176">
              <a:extLst>
                <a:ext uri="{FF2B5EF4-FFF2-40B4-BE49-F238E27FC236}">
                  <a16:creationId xmlns:a16="http://schemas.microsoft.com/office/drawing/2014/main" id="{482735B7-934E-4E3B-B5A8-4E87051E0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999" y="3228540"/>
              <a:ext cx="59683" cy="32155"/>
            </a:xfrm>
            <a:custGeom>
              <a:avLst/>
              <a:gdLst>
                <a:gd name="T0" fmla="*/ 0 w 101"/>
                <a:gd name="T1" fmla="*/ 1 h 65"/>
                <a:gd name="T2" fmla="*/ 1 w 101"/>
                <a:gd name="T3" fmla="*/ 1 h 65"/>
                <a:gd name="T4" fmla="*/ 1 w 101"/>
                <a:gd name="T5" fmla="*/ 1 h 65"/>
                <a:gd name="T6" fmla="*/ 2 w 101"/>
                <a:gd name="T7" fmla="*/ 1 h 65"/>
                <a:gd name="T8" fmla="*/ 4 w 101"/>
                <a:gd name="T9" fmla="*/ 0 h 65"/>
                <a:gd name="T10" fmla="*/ 5 w 101"/>
                <a:gd name="T11" fmla="*/ 0 h 65"/>
                <a:gd name="T12" fmla="*/ 3 w 101"/>
                <a:gd name="T13" fmla="*/ 2 h 65"/>
                <a:gd name="T14" fmla="*/ 2 w 101"/>
                <a:gd name="T15" fmla="*/ 2 h 65"/>
                <a:gd name="T16" fmla="*/ 1 w 101"/>
                <a:gd name="T17" fmla="*/ 2 h 65"/>
                <a:gd name="T18" fmla="*/ 0 w 101"/>
                <a:gd name="T19" fmla="*/ 1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1"/>
                <a:gd name="T31" fmla="*/ 0 h 65"/>
                <a:gd name="T32" fmla="*/ 101 w 101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1" h="65">
                  <a:moveTo>
                    <a:pt x="0" y="26"/>
                  </a:moveTo>
                  <a:lnTo>
                    <a:pt x="13" y="18"/>
                  </a:lnTo>
                  <a:lnTo>
                    <a:pt x="35" y="30"/>
                  </a:lnTo>
                  <a:lnTo>
                    <a:pt x="53" y="30"/>
                  </a:lnTo>
                  <a:lnTo>
                    <a:pt x="91" y="0"/>
                  </a:lnTo>
                  <a:lnTo>
                    <a:pt x="101" y="0"/>
                  </a:lnTo>
                  <a:lnTo>
                    <a:pt x="61" y="65"/>
                  </a:lnTo>
                  <a:lnTo>
                    <a:pt x="39" y="52"/>
                  </a:lnTo>
                  <a:lnTo>
                    <a:pt x="17" y="47"/>
                  </a:lnTo>
                  <a:lnTo>
                    <a:pt x="0" y="2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2" name="Freeform 177">
              <a:extLst>
                <a:ext uri="{FF2B5EF4-FFF2-40B4-BE49-F238E27FC236}">
                  <a16:creationId xmlns:a16="http://schemas.microsoft.com/office/drawing/2014/main" id="{BE1134FF-6FA3-4D59-9079-638F76A7B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472" y="3034082"/>
              <a:ext cx="53052" cy="73496"/>
            </a:xfrm>
            <a:custGeom>
              <a:avLst/>
              <a:gdLst>
                <a:gd name="T0" fmla="*/ 0 w 92"/>
                <a:gd name="T1" fmla="*/ 1 h 142"/>
                <a:gd name="T2" fmla="*/ 1 w 92"/>
                <a:gd name="T3" fmla="*/ 3 h 142"/>
                <a:gd name="T4" fmla="*/ 2 w 92"/>
                <a:gd name="T5" fmla="*/ 4 h 142"/>
                <a:gd name="T6" fmla="*/ 2 w 92"/>
                <a:gd name="T7" fmla="*/ 5 h 142"/>
                <a:gd name="T8" fmla="*/ 2 w 92"/>
                <a:gd name="T9" fmla="*/ 5 h 142"/>
                <a:gd name="T10" fmla="*/ 3 w 92"/>
                <a:gd name="T11" fmla="*/ 4 h 142"/>
                <a:gd name="T12" fmla="*/ 4 w 92"/>
                <a:gd name="T13" fmla="*/ 2 h 142"/>
                <a:gd name="T14" fmla="*/ 3 w 92"/>
                <a:gd name="T15" fmla="*/ 1 h 142"/>
                <a:gd name="T16" fmla="*/ 3 w 92"/>
                <a:gd name="T17" fmla="*/ 0 h 142"/>
                <a:gd name="T18" fmla="*/ 1 w 92"/>
                <a:gd name="T19" fmla="*/ 0 h 142"/>
                <a:gd name="T20" fmla="*/ 0 w 92"/>
                <a:gd name="T21" fmla="*/ 1 h 1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142"/>
                <a:gd name="T35" fmla="*/ 92 w 92"/>
                <a:gd name="T36" fmla="*/ 142 h 1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142">
                  <a:moveTo>
                    <a:pt x="0" y="31"/>
                  </a:moveTo>
                  <a:lnTo>
                    <a:pt x="21" y="82"/>
                  </a:lnTo>
                  <a:lnTo>
                    <a:pt x="40" y="103"/>
                  </a:lnTo>
                  <a:lnTo>
                    <a:pt x="47" y="133"/>
                  </a:lnTo>
                  <a:lnTo>
                    <a:pt x="56" y="142"/>
                  </a:lnTo>
                  <a:lnTo>
                    <a:pt x="75" y="115"/>
                  </a:lnTo>
                  <a:lnTo>
                    <a:pt x="92" y="61"/>
                  </a:lnTo>
                  <a:lnTo>
                    <a:pt x="87" y="26"/>
                  </a:lnTo>
                  <a:lnTo>
                    <a:pt x="75" y="13"/>
                  </a:lnTo>
                  <a:lnTo>
                    <a:pt x="35" y="0"/>
                  </a:lnTo>
                  <a:lnTo>
                    <a:pt x="0" y="3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7" name="Freeform 178">
              <a:extLst>
                <a:ext uri="{FF2B5EF4-FFF2-40B4-BE49-F238E27FC236}">
                  <a16:creationId xmlns:a16="http://schemas.microsoft.com/office/drawing/2014/main" id="{D178E2B6-6D90-4EA3-8F74-31AAF0635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811" y="3151982"/>
              <a:ext cx="49736" cy="38279"/>
            </a:xfrm>
            <a:custGeom>
              <a:avLst/>
              <a:gdLst>
                <a:gd name="T0" fmla="*/ 0 w 84"/>
                <a:gd name="T1" fmla="*/ 1 h 76"/>
                <a:gd name="T2" fmla="*/ 0 w 84"/>
                <a:gd name="T3" fmla="*/ 2 h 76"/>
                <a:gd name="T4" fmla="*/ 1 w 84"/>
                <a:gd name="T5" fmla="*/ 3 h 76"/>
                <a:gd name="T6" fmla="*/ 2 w 84"/>
                <a:gd name="T7" fmla="*/ 3 h 76"/>
                <a:gd name="T8" fmla="*/ 4 w 84"/>
                <a:gd name="T9" fmla="*/ 2 h 76"/>
                <a:gd name="T10" fmla="*/ 4 w 84"/>
                <a:gd name="T11" fmla="*/ 2 h 76"/>
                <a:gd name="T12" fmla="*/ 2 w 84"/>
                <a:gd name="T13" fmla="*/ 0 h 76"/>
                <a:gd name="T14" fmla="*/ 1 w 84"/>
                <a:gd name="T15" fmla="*/ 0 h 76"/>
                <a:gd name="T16" fmla="*/ 0 w 84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76"/>
                <a:gd name="T29" fmla="*/ 84 w 84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76">
                  <a:moveTo>
                    <a:pt x="0" y="29"/>
                  </a:moveTo>
                  <a:lnTo>
                    <a:pt x="5" y="60"/>
                  </a:lnTo>
                  <a:lnTo>
                    <a:pt x="23" y="76"/>
                  </a:lnTo>
                  <a:lnTo>
                    <a:pt x="44" y="76"/>
                  </a:lnTo>
                  <a:lnTo>
                    <a:pt x="75" y="55"/>
                  </a:lnTo>
                  <a:lnTo>
                    <a:pt x="84" y="42"/>
                  </a:lnTo>
                  <a:lnTo>
                    <a:pt x="40" y="0"/>
                  </a:lnTo>
                  <a:lnTo>
                    <a:pt x="18" y="8"/>
                  </a:lnTo>
                  <a:lnTo>
                    <a:pt x="0" y="2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8" name="Freeform 179">
              <a:extLst>
                <a:ext uri="{FF2B5EF4-FFF2-40B4-BE49-F238E27FC236}">
                  <a16:creationId xmlns:a16="http://schemas.microsoft.com/office/drawing/2014/main" id="{36D9F4D0-1F60-43BF-A095-A2B6850C7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020" y="3087673"/>
              <a:ext cx="152523" cy="110244"/>
            </a:xfrm>
            <a:custGeom>
              <a:avLst/>
              <a:gdLst>
                <a:gd name="T0" fmla="*/ 0 w 262"/>
                <a:gd name="T1" fmla="*/ 3 h 219"/>
                <a:gd name="T2" fmla="*/ 0 w 262"/>
                <a:gd name="T3" fmla="*/ 3 h 219"/>
                <a:gd name="T4" fmla="*/ 1 w 262"/>
                <a:gd name="T5" fmla="*/ 3 h 219"/>
                <a:gd name="T6" fmla="*/ 4 w 262"/>
                <a:gd name="T7" fmla="*/ 2 h 219"/>
                <a:gd name="T8" fmla="*/ 6 w 262"/>
                <a:gd name="T9" fmla="*/ 2 h 219"/>
                <a:gd name="T10" fmla="*/ 6 w 262"/>
                <a:gd name="T11" fmla="*/ 2 h 219"/>
                <a:gd name="T12" fmla="*/ 7 w 262"/>
                <a:gd name="T13" fmla="*/ 1 h 219"/>
                <a:gd name="T14" fmla="*/ 8 w 262"/>
                <a:gd name="T15" fmla="*/ 0 h 219"/>
                <a:gd name="T16" fmla="*/ 11 w 262"/>
                <a:gd name="T17" fmla="*/ 0 h 219"/>
                <a:gd name="T18" fmla="*/ 11 w 262"/>
                <a:gd name="T19" fmla="*/ 0 h 219"/>
                <a:gd name="T20" fmla="*/ 11 w 262"/>
                <a:gd name="T21" fmla="*/ 1 h 219"/>
                <a:gd name="T22" fmla="*/ 10 w 262"/>
                <a:gd name="T23" fmla="*/ 1 h 219"/>
                <a:gd name="T24" fmla="*/ 8 w 262"/>
                <a:gd name="T25" fmla="*/ 2 h 219"/>
                <a:gd name="T26" fmla="*/ 8 w 262"/>
                <a:gd name="T27" fmla="*/ 4 h 219"/>
                <a:gd name="T28" fmla="*/ 6 w 262"/>
                <a:gd name="T29" fmla="*/ 7 h 219"/>
                <a:gd name="T30" fmla="*/ 3 w 262"/>
                <a:gd name="T31" fmla="*/ 8 h 219"/>
                <a:gd name="T32" fmla="*/ 2 w 262"/>
                <a:gd name="T33" fmla="*/ 6 h 219"/>
                <a:gd name="T34" fmla="*/ 1 w 262"/>
                <a:gd name="T35" fmla="*/ 6 h 219"/>
                <a:gd name="T36" fmla="*/ 1 w 262"/>
                <a:gd name="T37" fmla="*/ 4 h 219"/>
                <a:gd name="T38" fmla="*/ 0 w 262"/>
                <a:gd name="T39" fmla="*/ 3 h 2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2"/>
                <a:gd name="T61" fmla="*/ 0 h 219"/>
                <a:gd name="T62" fmla="*/ 262 w 262"/>
                <a:gd name="T63" fmla="*/ 219 h 2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2" h="219">
                  <a:moveTo>
                    <a:pt x="0" y="95"/>
                  </a:moveTo>
                  <a:lnTo>
                    <a:pt x="0" y="86"/>
                  </a:lnTo>
                  <a:lnTo>
                    <a:pt x="22" y="77"/>
                  </a:lnTo>
                  <a:lnTo>
                    <a:pt x="88" y="68"/>
                  </a:lnTo>
                  <a:lnTo>
                    <a:pt x="127" y="68"/>
                  </a:lnTo>
                  <a:lnTo>
                    <a:pt x="148" y="61"/>
                  </a:lnTo>
                  <a:lnTo>
                    <a:pt x="170" y="22"/>
                  </a:lnTo>
                  <a:lnTo>
                    <a:pt x="192" y="12"/>
                  </a:lnTo>
                  <a:lnTo>
                    <a:pt x="252" y="0"/>
                  </a:lnTo>
                  <a:lnTo>
                    <a:pt x="262" y="7"/>
                  </a:lnTo>
                  <a:lnTo>
                    <a:pt x="262" y="30"/>
                  </a:lnTo>
                  <a:lnTo>
                    <a:pt x="235" y="39"/>
                  </a:lnTo>
                  <a:lnTo>
                    <a:pt x="196" y="68"/>
                  </a:lnTo>
                  <a:lnTo>
                    <a:pt x="183" y="116"/>
                  </a:lnTo>
                  <a:lnTo>
                    <a:pt x="135" y="206"/>
                  </a:lnTo>
                  <a:lnTo>
                    <a:pt x="69" y="219"/>
                  </a:lnTo>
                  <a:lnTo>
                    <a:pt x="56" y="180"/>
                  </a:lnTo>
                  <a:lnTo>
                    <a:pt x="34" y="158"/>
                  </a:lnTo>
                  <a:lnTo>
                    <a:pt x="22" y="121"/>
                  </a:lnTo>
                  <a:lnTo>
                    <a:pt x="0" y="9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149" name="Freeform 180">
              <a:extLst>
                <a:ext uri="{FF2B5EF4-FFF2-40B4-BE49-F238E27FC236}">
                  <a16:creationId xmlns:a16="http://schemas.microsoft.com/office/drawing/2014/main" id="{C018518B-6163-4C68-B7BE-8CDE632E1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875" y="2960585"/>
              <a:ext cx="84551" cy="73496"/>
            </a:xfrm>
            <a:custGeom>
              <a:avLst/>
              <a:gdLst>
                <a:gd name="T0" fmla="*/ 0 w 145"/>
                <a:gd name="T1" fmla="*/ 5 h 145"/>
                <a:gd name="T2" fmla="*/ 0 w 145"/>
                <a:gd name="T3" fmla="*/ 5 h 145"/>
                <a:gd name="T4" fmla="*/ 1 w 145"/>
                <a:gd name="T5" fmla="*/ 5 h 145"/>
                <a:gd name="T6" fmla="*/ 2 w 145"/>
                <a:gd name="T7" fmla="*/ 5 h 145"/>
                <a:gd name="T8" fmla="*/ 5 w 145"/>
                <a:gd name="T9" fmla="*/ 4 h 145"/>
                <a:gd name="T10" fmla="*/ 6 w 145"/>
                <a:gd name="T11" fmla="*/ 3 h 145"/>
                <a:gd name="T12" fmla="*/ 6 w 145"/>
                <a:gd name="T13" fmla="*/ 1 h 145"/>
                <a:gd name="T14" fmla="*/ 6 w 145"/>
                <a:gd name="T15" fmla="*/ 0 h 145"/>
                <a:gd name="T16" fmla="*/ 6 w 145"/>
                <a:gd name="T17" fmla="*/ 0 h 145"/>
                <a:gd name="T18" fmla="*/ 6 w 145"/>
                <a:gd name="T19" fmla="*/ 0 h 145"/>
                <a:gd name="T20" fmla="*/ 5 w 145"/>
                <a:gd name="T21" fmla="*/ 1 h 145"/>
                <a:gd name="T22" fmla="*/ 5 w 145"/>
                <a:gd name="T23" fmla="*/ 1 h 145"/>
                <a:gd name="T24" fmla="*/ 2 w 145"/>
                <a:gd name="T25" fmla="*/ 2 h 145"/>
                <a:gd name="T26" fmla="*/ 1 w 145"/>
                <a:gd name="T27" fmla="*/ 2 h 145"/>
                <a:gd name="T28" fmla="*/ 0 w 145"/>
                <a:gd name="T29" fmla="*/ 4 h 145"/>
                <a:gd name="T30" fmla="*/ 0 w 145"/>
                <a:gd name="T31" fmla="*/ 5 h 1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5"/>
                <a:gd name="T49" fmla="*/ 0 h 145"/>
                <a:gd name="T50" fmla="*/ 145 w 145"/>
                <a:gd name="T51" fmla="*/ 145 h 1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5" h="145">
                  <a:moveTo>
                    <a:pt x="0" y="141"/>
                  </a:moveTo>
                  <a:lnTo>
                    <a:pt x="5" y="145"/>
                  </a:lnTo>
                  <a:lnTo>
                    <a:pt x="27" y="145"/>
                  </a:lnTo>
                  <a:lnTo>
                    <a:pt x="39" y="133"/>
                  </a:lnTo>
                  <a:lnTo>
                    <a:pt x="109" y="98"/>
                  </a:lnTo>
                  <a:lnTo>
                    <a:pt x="136" y="81"/>
                  </a:lnTo>
                  <a:lnTo>
                    <a:pt x="145" y="22"/>
                  </a:lnTo>
                  <a:lnTo>
                    <a:pt x="140" y="4"/>
                  </a:lnTo>
                  <a:lnTo>
                    <a:pt x="136" y="0"/>
                  </a:lnTo>
                  <a:lnTo>
                    <a:pt x="127" y="4"/>
                  </a:lnTo>
                  <a:lnTo>
                    <a:pt x="109" y="34"/>
                  </a:lnTo>
                  <a:lnTo>
                    <a:pt x="101" y="38"/>
                  </a:lnTo>
                  <a:lnTo>
                    <a:pt x="61" y="42"/>
                  </a:lnTo>
                  <a:lnTo>
                    <a:pt x="31" y="56"/>
                  </a:lnTo>
                  <a:lnTo>
                    <a:pt x="5" y="115"/>
                  </a:lnTo>
                  <a:lnTo>
                    <a:pt x="0" y="141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350"/>
            </a:p>
          </p:txBody>
        </p:sp>
      </p:grpSp>
      <p:grpSp>
        <p:nvGrpSpPr>
          <p:cNvPr id="35" name="Agrupar 3">
            <a:extLst>
              <a:ext uri="{FF2B5EF4-FFF2-40B4-BE49-F238E27FC236}">
                <a16:creationId xmlns:a16="http://schemas.microsoft.com/office/drawing/2014/main" id="{5B9157B6-B807-4E80-B802-EA2D31680B66}"/>
              </a:ext>
            </a:extLst>
          </p:cNvPr>
          <p:cNvGrpSpPr/>
          <p:nvPr/>
        </p:nvGrpSpPr>
        <p:grpSpPr>
          <a:xfrm>
            <a:off x="4653984" y="880835"/>
            <a:ext cx="3052414" cy="787968"/>
            <a:chOff x="1750590" y="1610630"/>
            <a:chExt cx="1650025" cy="453202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F3B7F94-E0F0-47EC-B96C-CD33FD30E542}"/>
                </a:ext>
              </a:extLst>
            </p:cNvPr>
            <p:cNvSpPr txBox="1"/>
            <p:nvPr/>
          </p:nvSpPr>
          <p:spPr>
            <a:xfrm>
              <a:off x="2104615" y="1610630"/>
              <a:ext cx="1296000" cy="811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s-ES" sz="105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APLICADO SOBRE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CFDFEF81-2591-4A9E-923E-3B8A96D21AE4}"/>
                </a:ext>
              </a:extLst>
            </p:cNvPr>
            <p:cNvSpPr txBox="1"/>
            <p:nvPr/>
          </p:nvSpPr>
          <p:spPr>
            <a:xfrm>
              <a:off x="1750590" y="1735978"/>
              <a:ext cx="1296000" cy="283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3200" dirty="0">
                  <a:solidFill>
                    <a:srgbClr val="009640"/>
                  </a:solidFill>
                  <a:latin typeface="Century Gothic"/>
                  <a:cs typeface="Century Gothic"/>
                </a:rPr>
                <a:t>69</a:t>
              </a:r>
              <a:endParaRPr lang="es-ES" sz="3200" b="1" baseline="2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F6CD6576-837B-45F1-86BB-586B64D4828D}"/>
                </a:ext>
              </a:extLst>
            </p:cNvPr>
            <p:cNvSpPr txBox="1"/>
            <p:nvPr/>
          </p:nvSpPr>
          <p:spPr>
            <a:xfrm>
              <a:off x="1750590" y="1975323"/>
              <a:ext cx="1296000" cy="885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municipios</a:t>
              </a:r>
            </a:p>
          </p:txBody>
        </p:sp>
      </p:grp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0B6C2145-65E5-4B92-BB24-0E83EAADC10D}"/>
              </a:ext>
            </a:extLst>
          </p:cNvPr>
          <p:cNvCxnSpPr>
            <a:cxnSpLocks/>
          </p:cNvCxnSpPr>
          <p:nvPr/>
        </p:nvCxnSpPr>
        <p:spPr>
          <a:xfrm flipH="1">
            <a:off x="6154083" y="1329691"/>
            <a:ext cx="707133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  <a:headEnd type="oval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79A1549-C929-43ED-9FFC-C0536FC9EAC2}"/>
              </a:ext>
            </a:extLst>
          </p:cNvPr>
          <p:cNvSpPr txBox="1"/>
          <p:nvPr/>
        </p:nvSpPr>
        <p:spPr>
          <a:xfrm>
            <a:off x="6332258" y="1099416"/>
            <a:ext cx="22379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3200" dirty="0">
                <a:solidFill>
                  <a:srgbClr val="009640"/>
                </a:solidFill>
                <a:latin typeface="Century Gothic"/>
                <a:cs typeface="Century Gothic"/>
              </a:rPr>
              <a:t>23.750</a:t>
            </a:r>
            <a:endParaRPr lang="es-ES" sz="3200" b="1" baseline="2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00400CD-E581-488F-BE39-874AB1FD3437}"/>
              </a:ext>
            </a:extLst>
          </p:cNvPr>
          <p:cNvSpPr txBox="1"/>
          <p:nvPr/>
        </p:nvSpPr>
        <p:spPr>
          <a:xfrm>
            <a:off x="6108437" y="1515558"/>
            <a:ext cx="23974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establecimientos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B0C42F-5C86-4768-A149-CEBC70CF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39" y="1740520"/>
            <a:ext cx="5358856" cy="30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42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cto 20"/>
          <p:cNvCxnSpPr/>
          <p:nvPr/>
        </p:nvCxnSpPr>
        <p:spPr>
          <a:xfrm flipH="1">
            <a:off x="6435022" y="9975"/>
            <a:ext cx="720169" cy="0"/>
          </a:xfrm>
          <a:prstGeom prst="line">
            <a:avLst/>
          </a:prstGeom>
          <a:ln w="5715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arcador de contenido 9"/>
          <p:cNvSpPr txBox="1">
            <a:spLocks/>
          </p:cNvSpPr>
          <p:nvPr/>
        </p:nvSpPr>
        <p:spPr>
          <a:xfrm>
            <a:off x="4450888" y="146097"/>
            <a:ext cx="4693111" cy="561607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>
                <a:solidFill>
                  <a:srgbClr val="009640"/>
                </a:solidFill>
              </a:rPr>
              <a:t>HORECA CON ORDENANZAS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BE845AB-E4F5-4FC0-9AA1-9965D87E4466}"/>
              </a:ext>
            </a:extLst>
          </p:cNvPr>
          <p:cNvSpPr/>
          <p:nvPr/>
        </p:nvSpPr>
        <p:spPr>
          <a:xfrm>
            <a:off x="4742703" y="1023879"/>
            <a:ext cx="418571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latin typeface="Century Gothic" panose="020B0502020202020204" pitchFamily="34" charset="0"/>
              </a:rPr>
              <a:t>Definir o recuperar las normativas </a:t>
            </a:r>
            <a:r>
              <a:rPr lang="es-ES" sz="1200" dirty="0">
                <a:latin typeface="Century Gothic" panose="020B0502020202020204" pitchFamily="34" charset="0"/>
              </a:rPr>
              <a:t>medioambientales en materia de gestión de </a:t>
            </a:r>
            <a:r>
              <a:rPr lang="es-ES" sz="1200" b="1" dirty="0">
                <a:latin typeface="Century Gothic" panose="020B0502020202020204" pitchFamily="34" charset="0"/>
              </a:rPr>
              <a:t>residuos y el compromiso de aplicación </a:t>
            </a:r>
            <a:r>
              <a:rPr lang="es-ES" sz="1200" dirty="0">
                <a:latin typeface="Century Gothic" panose="020B0502020202020204" pitchFamily="34" charset="0"/>
              </a:rPr>
              <a:t>por parte del Ente Local.</a:t>
            </a:r>
          </a:p>
          <a:p>
            <a:endParaRPr lang="es-ES" sz="1000" dirty="0">
              <a:latin typeface="Century Gothic" panose="020B0502020202020204" pitchFamily="34" charset="0"/>
            </a:endParaRPr>
          </a:p>
          <a:p>
            <a:r>
              <a:rPr lang="es-ES" sz="1000" dirty="0">
                <a:latin typeface="Century Gothic" panose="020B0502020202020204" pitchFamily="34" charset="0"/>
              </a:rPr>
              <a:t>Proporcionamos modelos de </a:t>
            </a:r>
            <a:r>
              <a:rPr lang="es-ES" sz="1000" dirty="0" err="1">
                <a:latin typeface="Century Gothic" panose="020B0502020202020204" pitchFamily="34" charset="0"/>
              </a:rPr>
              <a:t>oredananzas</a:t>
            </a:r>
            <a:r>
              <a:rPr lang="es-ES" sz="1000" dirty="0">
                <a:latin typeface="Century Gothic" panose="020B0502020202020204" pitchFamily="34" charset="0"/>
              </a:rPr>
              <a:t> municipales a los municipios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b="1" dirty="0">
              <a:solidFill>
                <a:srgbClr val="005746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EC4C2A-6B95-4962-93FF-6B2C9E94E004}"/>
              </a:ext>
            </a:extLst>
          </p:cNvPr>
          <p:cNvSpPr/>
          <p:nvPr/>
        </p:nvSpPr>
        <p:spPr>
          <a:xfrm>
            <a:off x="4734242" y="2156116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1"/>
                </a:solidFill>
              </a:rPr>
              <a:t>01</a:t>
            </a:r>
            <a:endParaRPr lang="es-ES" sz="2400" b="1" dirty="0">
              <a:solidFill>
                <a:schemeClr val="accent1"/>
              </a:solidFill>
            </a:endParaRP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7DA855F5-8E7A-421E-9E2A-629A09700168}"/>
              </a:ext>
            </a:extLst>
          </p:cNvPr>
          <p:cNvCxnSpPr/>
          <p:nvPr/>
        </p:nvCxnSpPr>
        <p:spPr>
          <a:xfrm>
            <a:off x="4803131" y="3126384"/>
            <a:ext cx="3790045" cy="0"/>
          </a:xfrm>
          <a:prstGeom prst="line">
            <a:avLst/>
          </a:prstGeom>
          <a:ln w="12700" cmpd="sng">
            <a:gradFill flip="none" rotWithShape="1">
              <a:gsLst>
                <a:gs pos="51000">
                  <a:schemeClr val="accent1"/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5FA1B37-78E7-4131-8400-AC7BCC53930E}"/>
              </a:ext>
            </a:extLst>
          </p:cNvPr>
          <p:cNvSpPr/>
          <p:nvPr/>
        </p:nvSpPr>
        <p:spPr>
          <a:xfrm>
            <a:off x="5325001" y="2193881"/>
            <a:ext cx="36352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005746"/>
                </a:solidFill>
              </a:rPr>
              <a:t>Carta </a:t>
            </a:r>
            <a:r>
              <a:rPr lang="es-ES" sz="1100" dirty="0">
                <a:latin typeface="Century Gothic" panose="020B0502020202020204" pitchFamily="34" charset="0"/>
              </a:rPr>
              <a:t>se entrega al canal Horeca explícita donde: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latin typeface="Century Gothic" panose="020B0502020202020204" pitchFamily="34" charset="0"/>
              </a:rPr>
              <a:t>Nombre con detalle la </a:t>
            </a:r>
            <a:r>
              <a:rPr lang="es-ES" sz="1100" dirty="0">
                <a:latin typeface="Century Gothic" panose="020B0502020202020204" pitchFamily="34" charset="0"/>
                <a:hlinkClick r:id="" action="ppaction://noaction"/>
              </a:rPr>
              <a:t>normativa</a:t>
            </a:r>
            <a:r>
              <a:rPr lang="es-ES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latin typeface="Century Gothic" panose="020B0502020202020204" pitchFamily="34" charset="0"/>
              </a:rPr>
              <a:t>Mencione las obligaciones de forma clara.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latin typeface="Century Gothic" panose="020B0502020202020204" pitchFamily="34" charset="0"/>
              </a:rPr>
              <a:t>Incluya las consecuencia ante incumplimiento.</a:t>
            </a:r>
            <a:endParaRPr lang="es-ES" sz="1050" dirty="0">
              <a:solidFill>
                <a:schemeClr val="tx2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1E57489-5A04-4508-905F-2B42231EFAE6}"/>
              </a:ext>
            </a:extLst>
          </p:cNvPr>
          <p:cNvSpPr/>
          <p:nvPr/>
        </p:nvSpPr>
        <p:spPr>
          <a:xfrm>
            <a:off x="4734242" y="3208828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1"/>
                </a:solidFill>
              </a:rPr>
              <a:t>02</a:t>
            </a:r>
            <a:endParaRPr lang="es-ES" sz="2400" b="1" dirty="0">
              <a:solidFill>
                <a:schemeClr val="accent1"/>
              </a:solidFill>
            </a:endParaRP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31B3A4E7-A9DB-43B1-AE05-89A598576888}"/>
              </a:ext>
            </a:extLst>
          </p:cNvPr>
          <p:cNvCxnSpPr/>
          <p:nvPr/>
        </p:nvCxnSpPr>
        <p:spPr>
          <a:xfrm>
            <a:off x="4803129" y="3774019"/>
            <a:ext cx="3790045" cy="0"/>
          </a:xfrm>
          <a:prstGeom prst="line">
            <a:avLst/>
          </a:prstGeom>
          <a:ln w="12700" cmpd="sng">
            <a:gradFill flip="none" rotWithShape="1">
              <a:gsLst>
                <a:gs pos="51000">
                  <a:schemeClr val="accent1"/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2404B31-6AEC-4E00-A098-854CCD7E2BCC}"/>
              </a:ext>
            </a:extLst>
          </p:cNvPr>
          <p:cNvSpPr/>
          <p:nvPr/>
        </p:nvSpPr>
        <p:spPr>
          <a:xfrm>
            <a:off x="5325001" y="3239605"/>
            <a:ext cx="3496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005746"/>
                </a:solidFill>
              </a:rPr>
              <a:t>Aviso</a:t>
            </a:r>
            <a:r>
              <a:rPr lang="es-ES" sz="1100" dirty="0">
                <a:latin typeface="Century Gothic" panose="020B0502020202020204" pitchFamily="34" charset="0"/>
              </a:rPr>
              <a:t> personalizado para los infractores de la normativa.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A4FF8EE-2F94-43AD-95B7-FC92CBA36CFA}"/>
              </a:ext>
            </a:extLst>
          </p:cNvPr>
          <p:cNvSpPr/>
          <p:nvPr/>
        </p:nvSpPr>
        <p:spPr>
          <a:xfrm>
            <a:off x="4734242" y="3990115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1"/>
                </a:solidFill>
              </a:rPr>
              <a:t>03</a:t>
            </a:r>
            <a:endParaRPr lang="es-ES" sz="2400" b="1" dirty="0">
              <a:solidFill>
                <a:schemeClr val="accent1"/>
              </a:solidFill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E950CEB-71AF-4F99-B653-37BC66D01232}"/>
              </a:ext>
            </a:extLst>
          </p:cNvPr>
          <p:cNvSpPr/>
          <p:nvPr/>
        </p:nvSpPr>
        <p:spPr>
          <a:xfrm>
            <a:off x="5325001" y="3940175"/>
            <a:ext cx="3496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005746"/>
                </a:solidFill>
              </a:rPr>
              <a:t>La fuerza comercial  </a:t>
            </a:r>
            <a:r>
              <a:rPr lang="es-ES" sz="1100" dirty="0">
                <a:latin typeface="Century Gothic" panose="020B0502020202020204" pitchFamily="34" charset="0"/>
              </a:rPr>
              <a:t>contratada por Ecovidrio, perfectamente formada, </a:t>
            </a:r>
            <a:r>
              <a:rPr lang="es-ES" sz="1100" b="1" dirty="0">
                <a:latin typeface="Century Gothic" panose="020B0502020202020204" pitchFamily="34" charset="0"/>
              </a:rPr>
              <a:t>se identifica ante el canal HORECA como informador medioambiental  del Ayuntamiento</a:t>
            </a:r>
            <a:r>
              <a:rPr lang="es-ES" sz="1100" dirty="0">
                <a:latin typeface="Century Gothic" panose="020B0502020202020204" pitchFamily="34" charset="0"/>
              </a:rPr>
              <a:t>, aseguramos así la efectividad, la consecución de los objetivos y la calidad de la acción.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714E15FA-B0FF-4D3D-99CB-F9B70DDA50F3}"/>
              </a:ext>
            </a:extLst>
          </p:cNvPr>
          <p:cNvSpPr txBox="1">
            <a:spLocks/>
          </p:cNvSpPr>
          <p:nvPr/>
        </p:nvSpPr>
        <p:spPr>
          <a:xfrm>
            <a:off x="4353244" y="746669"/>
            <a:ext cx="4575174" cy="353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b="1" dirty="0">
                <a:solidFill>
                  <a:schemeClr val="tx2"/>
                </a:solidFill>
              </a:rPr>
              <a:t>Preparación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3E562B2-540B-49E2-9A98-EB7DCA300B58}"/>
              </a:ext>
            </a:extLst>
          </p:cNvPr>
          <p:cNvCxnSpPr/>
          <p:nvPr/>
        </p:nvCxnSpPr>
        <p:spPr>
          <a:xfrm>
            <a:off x="5708" y="188243"/>
            <a:ext cx="1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F036EDD-9BC7-45D0-B065-88234F19F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1" y="352371"/>
            <a:ext cx="1821018" cy="256362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50800" dir="5400000" algn="ctr" rotWithShape="0">
              <a:schemeClr val="tx1"/>
            </a:outerShdw>
            <a:softEdge rad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4988178-ACA3-4BF1-89BC-0E995C50A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54" y="352371"/>
            <a:ext cx="1836000" cy="256362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50800" dir="5400000" algn="ctr" rotWithShape="0">
              <a:schemeClr val="tx1"/>
            </a:outerShdw>
            <a:softEdge rad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29462D-9F00-4C47-9625-00D7A141E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6" y="3029213"/>
            <a:ext cx="4107864" cy="20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6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9"/>
          <p:cNvSpPr>
            <a:spLocks noGrp="1"/>
          </p:cNvSpPr>
          <p:nvPr>
            <p:ph type="body" sz="quarter" idx="21"/>
          </p:nvPr>
        </p:nvSpPr>
        <p:spPr>
          <a:effectLst>
            <a:outerShdw blurRad="152400" dist="381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1200" dirty="0">
                <a:solidFill>
                  <a:schemeClr val="tx2"/>
                </a:solidFill>
              </a:rPr>
              <a:t>Ejecución: Operativa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7068844-B7FA-43BC-BF5A-EBB6C5D34CC6}"/>
              </a:ext>
            </a:extLst>
          </p:cNvPr>
          <p:cNvCxnSpPr>
            <a:cxnSpLocks/>
          </p:cNvCxnSpPr>
          <p:nvPr/>
        </p:nvCxnSpPr>
        <p:spPr>
          <a:xfrm flipV="1">
            <a:off x="1332709" y="1572321"/>
            <a:ext cx="5876805" cy="17270"/>
          </a:xfrm>
          <a:prstGeom prst="line">
            <a:avLst/>
          </a:prstGeom>
          <a:ln w="2540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Agrupar 77">
            <a:extLst>
              <a:ext uri="{FF2B5EF4-FFF2-40B4-BE49-F238E27FC236}">
                <a16:creationId xmlns:a16="http://schemas.microsoft.com/office/drawing/2014/main" id="{062B4E55-EC5B-4CAB-BFFC-37B19516289A}"/>
              </a:ext>
            </a:extLst>
          </p:cNvPr>
          <p:cNvGrpSpPr/>
          <p:nvPr/>
        </p:nvGrpSpPr>
        <p:grpSpPr>
          <a:xfrm>
            <a:off x="943333" y="1305895"/>
            <a:ext cx="468000" cy="559538"/>
            <a:chOff x="6128750" y="1511609"/>
            <a:chExt cx="468000" cy="559538"/>
          </a:xfrm>
        </p:grpSpPr>
        <p:grpSp>
          <p:nvGrpSpPr>
            <p:cNvPr id="14" name="Agrupar 78">
              <a:extLst>
                <a:ext uri="{FF2B5EF4-FFF2-40B4-BE49-F238E27FC236}">
                  <a16:creationId xmlns:a16="http://schemas.microsoft.com/office/drawing/2014/main" id="{601CDEB3-6B84-474F-9D9D-CE11B523D1A0}"/>
                </a:ext>
              </a:extLst>
            </p:cNvPr>
            <p:cNvGrpSpPr/>
            <p:nvPr/>
          </p:nvGrpSpPr>
          <p:grpSpPr>
            <a:xfrm>
              <a:off x="6128750" y="1511609"/>
              <a:ext cx="468000" cy="559538"/>
              <a:chOff x="6128750" y="1511609"/>
              <a:chExt cx="468000" cy="559538"/>
            </a:xfrm>
          </p:grpSpPr>
          <p:sp>
            <p:nvSpPr>
              <p:cNvPr id="16" name="Oval 24">
                <a:extLst>
                  <a:ext uri="{FF2B5EF4-FFF2-40B4-BE49-F238E27FC236}">
                    <a16:creationId xmlns:a16="http://schemas.microsoft.com/office/drawing/2014/main" id="{D177D5BA-A64C-470A-B96B-85F4D836E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6128750" y="1511609"/>
                <a:ext cx="467999" cy="468000"/>
              </a:xfrm>
              <a:prstGeom prst="ellipse">
                <a:avLst/>
              </a:prstGeom>
              <a:solidFill>
                <a:srgbClr val="009640"/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" name="Triángulo isósceles 16">
                <a:extLst>
                  <a:ext uri="{FF2B5EF4-FFF2-40B4-BE49-F238E27FC236}">
                    <a16:creationId xmlns:a16="http://schemas.microsoft.com/office/drawing/2014/main" id="{03C04EFC-A0B3-4372-BFB1-C4FD94A6A66D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6254749" y="1927147"/>
                <a:ext cx="216000" cy="144000"/>
              </a:xfrm>
              <a:prstGeom prst="triangle">
                <a:avLst/>
              </a:prstGeom>
              <a:solidFill>
                <a:srgbClr val="00964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5700F9C-FF5C-4AD8-B963-8554AE4CC921}"/>
                </a:ext>
              </a:extLst>
            </p:cNvPr>
            <p:cNvSpPr txBox="1"/>
            <p:nvPr/>
          </p:nvSpPr>
          <p:spPr>
            <a:xfrm>
              <a:off x="6207373" y="1585538"/>
              <a:ext cx="310753" cy="320143"/>
            </a:xfrm>
            <a:prstGeom prst="rect">
              <a:avLst/>
            </a:prstGeom>
            <a:noFill/>
          </p:spPr>
          <p:txBody>
            <a:bodyPr wrap="none" lIns="0" tIns="36000" rIns="0" bIns="0" rtlCol="0" anchor="ctr" anchorCtr="1">
              <a:noAutofit/>
            </a:bodyPr>
            <a:lstStyle/>
            <a:p>
              <a:pPr algn="ctr">
                <a:lnSpc>
                  <a:spcPts val="2613"/>
                </a:lnSpc>
              </a:pPr>
              <a:r>
                <a:rPr lang="es-ES" sz="2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1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2EFDC8-787D-4CB4-935B-EB8FCC9D983D}"/>
              </a:ext>
            </a:extLst>
          </p:cNvPr>
          <p:cNvSpPr txBox="1"/>
          <p:nvPr/>
        </p:nvSpPr>
        <p:spPr>
          <a:xfrm>
            <a:off x="3151941" y="1897049"/>
            <a:ext cx="2196000" cy="11028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  <a:spcAft>
                <a:spcPts val="200"/>
              </a:spcAft>
            </a:pPr>
            <a:r>
              <a:rPr lang="es-ES" sz="1200" b="1" dirty="0">
                <a:solidFill>
                  <a:srgbClr val="EC7A08"/>
                </a:solidFill>
                <a:latin typeface="Century Gothic"/>
                <a:cs typeface="Century Gothic"/>
              </a:rPr>
              <a:t>Acciones logísticas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Entrega de cubos…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Preparación de cartas nominativas.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Adaptaciones de la contenerización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8CF1F37-7AC3-4435-AB5C-853777184791}"/>
              </a:ext>
            </a:extLst>
          </p:cNvPr>
          <p:cNvSpPr txBox="1"/>
          <p:nvPr/>
        </p:nvSpPr>
        <p:spPr>
          <a:xfrm>
            <a:off x="74851" y="1898266"/>
            <a:ext cx="2673401" cy="212878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  <a:spcAft>
                <a:spcPts val="200"/>
              </a:spcAft>
            </a:pPr>
            <a:r>
              <a:rPr lang="es-ES" sz="1200" b="1" dirty="0">
                <a:solidFill>
                  <a:srgbClr val="005746"/>
                </a:solidFill>
                <a:latin typeface="Century Gothic"/>
                <a:cs typeface="Century Gothic"/>
              </a:rPr>
              <a:t>         Visita de información</a:t>
            </a:r>
          </a:p>
          <a:p>
            <a:pPr>
              <a:lnSpc>
                <a:spcPts val="1200"/>
              </a:lnSpc>
              <a:spcAft>
                <a:spcPts val="200"/>
              </a:spcAft>
            </a:pPr>
            <a:endParaRPr lang="es-ES" sz="1200" b="1" dirty="0">
              <a:solidFill>
                <a:srgbClr val="005746"/>
              </a:solidFill>
              <a:latin typeface="Century Gothic"/>
              <a:cs typeface="Century Gothic"/>
            </a:endParaRP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Censar a todos los establecimientos HORECA del EL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Informar al hostelero </a:t>
            </a:r>
            <a:b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de la normativa existente y del procedimiento de control.</a:t>
            </a:r>
          </a:p>
          <a:p>
            <a:pPr marL="17145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cs typeface="Century Gothic"/>
              </a:rPr>
              <a:t>Verificación del reciclado de los distintos materiales ( si procede).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Recopilación de la información del hostelero y análisis de necesidades de medios (cubos y contenedores).</a:t>
            </a:r>
            <a:endParaRPr lang="es-ES" sz="1200" b="1" dirty="0">
              <a:solidFill>
                <a:srgbClr val="005746"/>
              </a:solidFill>
              <a:latin typeface="Century Gothic"/>
              <a:cs typeface="Century Gothic"/>
            </a:endParaRPr>
          </a:p>
        </p:txBody>
      </p:sp>
      <p:grpSp>
        <p:nvGrpSpPr>
          <p:cNvPr id="22" name="Agrupar 6">
            <a:extLst>
              <a:ext uri="{FF2B5EF4-FFF2-40B4-BE49-F238E27FC236}">
                <a16:creationId xmlns:a16="http://schemas.microsoft.com/office/drawing/2014/main" id="{747843D7-50B8-428A-8309-DF31AA67FE60}"/>
              </a:ext>
            </a:extLst>
          </p:cNvPr>
          <p:cNvGrpSpPr/>
          <p:nvPr/>
        </p:nvGrpSpPr>
        <p:grpSpPr>
          <a:xfrm>
            <a:off x="6942168" y="1231459"/>
            <a:ext cx="468000" cy="559538"/>
            <a:chOff x="6128750" y="1511609"/>
            <a:chExt cx="468000" cy="559538"/>
          </a:xfrm>
        </p:grpSpPr>
        <p:grpSp>
          <p:nvGrpSpPr>
            <p:cNvPr id="23" name="Agrupar 5">
              <a:extLst>
                <a:ext uri="{FF2B5EF4-FFF2-40B4-BE49-F238E27FC236}">
                  <a16:creationId xmlns:a16="http://schemas.microsoft.com/office/drawing/2014/main" id="{9FB37C0D-282D-43EA-A12D-ED4C49833E0C}"/>
                </a:ext>
              </a:extLst>
            </p:cNvPr>
            <p:cNvGrpSpPr/>
            <p:nvPr/>
          </p:nvGrpSpPr>
          <p:grpSpPr>
            <a:xfrm>
              <a:off x="6128750" y="1511609"/>
              <a:ext cx="468000" cy="559538"/>
              <a:chOff x="6128750" y="1511609"/>
              <a:chExt cx="468000" cy="55953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F0C2542-EAFE-4C9F-A808-FCEAC1438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6128750" y="1511609"/>
                <a:ext cx="467999" cy="468000"/>
              </a:xfrm>
              <a:prstGeom prst="ellipse">
                <a:avLst/>
              </a:prstGeom>
              <a:solidFill>
                <a:srgbClr val="009640"/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Triángulo isósceles 25">
                <a:extLst>
                  <a:ext uri="{FF2B5EF4-FFF2-40B4-BE49-F238E27FC236}">
                    <a16:creationId xmlns:a16="http://schemas.microsoft.com/office/drawing/2014/main" id="{27D7D222-35AC-49B7-972C-54594EB1D26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6254749" y="1927147"/>
                <a:ext cx="216000" cy="144000"/>
              </a:xfrm>
              <a:prstGeom prst="triangle">
                <a:avLst/>
              </a:prstGeom>
              <a:solidFill>
                <a:srgbClr val="00964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4D419F6-41E4-4187-A6A6-73A5C8E97F08}"/>
                </a:ext>
              </a:extLst>
            </p:cNvPr>
            <p:cNvSpPr txBox="1"/>
            <p:nvPr/>
          </p:nvSpPr>
          <p:spPr>
            <a:xfrm>
              <a:off x="6207373" y="1585538"/>
              <a:ext cx="310753" cy="320143"/>
            </a:xfrm>
            <a:prstGeom prst="rect">
              <a:avLst/>
            </a:prstGeom>
            <a:noFill/>
          </p:spPr>
          <p:txBody>
            <a:bodyPr wrap="none" lIns="0" tIns="36000" rIns="0" bIns="0" rtlCol="0" anchor="ctr" anchorCtr="1">
              <a:noAutofit/>
            </a:bodyPr>
            <a:lstStyle/>
            <a:p>
              <a:pPr algn="ctr">
                <a:lnSpc>
                  <a:spcPts val="2613"/>
                </a:lnSpc>
              </a:pPr>
              <a:r>
                <a:rPr lang="es-ES" sz="2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2</a:t>
              </a: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1718D5B-2DCC-4916-AE01-E4CE959BF964}"/>
              </a:ext>
            </a:extLst>
          </p:cNvPr>
          <p:cNvSpPr txBox="1"/>
          <p:nvPr/>
        </p:nvSpPr>
        <p:spPr>
          <a:xfrm>
            <a:off x="5874884" y="1902243"/>
            <a:ext cx="2936094" cy="22826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1200"/>
              </a:lnSpc>
              <a:spcAft>
                <a:spcPts val="200"/>
              </a:spcAft>
            </a:pPr>
            <a:r>
              <a:rPr lang="es-ES" sz="1200" b="1" dirty="0">
                <a:solidFill>
                  <a:srgbClr val="005746"/>
                </a:solidFill>
                <a:latin typeface="Century Gothic"/>
                <a:cs typeface="Century Gothic"/>
              </a:rPr>
              <a:t>Visita de revisión</a:t>
            </a:r>
          </a:p>
          <a:p>
            <a:pPr algn="ctr">
              <a:lnSpc>
                <a:spcPts val="1200"/>
              </a:lnSpc>
              <a:spcAft>
                <a:spcPts val="200"/>
              </a:spcAft>
            </a:pPr>
            <a:endParaRPr lang="es-ES" sz="1200" b="1" dirty="0">
              <a:solidFill>
                <a:srgbClr val="005746"/>
              </a:solidFill>
              <a:latin typeface="Century Gothic"/>
              <a:cs typeface="Century Gothic"/>
            </a:endParaRPr>
          </a:p>
          <a:p>
            <a:pPr marL="17145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Informar de la normativa, del procedimiento de control y de las inconformidades encontradas de la 1ª visita.</a:t>
            </a:r>
          </a:p>
          <a:p>
            <a:pPr marL="17145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rgbClr val="000000"/>
                </a:solidFill>
                <a:cs typeface="Century Gothic"/>
              </a:rPr>
              <a:t>Verificación que ha subsanado las deficiencias ( debe tener un área diferenciada de reciclaje de vidrio.)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latin typeface="Century Gothic"/>
                <a:cs typeface="Century Gothic"/>
              </a:rPr>
              <a:t>En caso necesario: Informar del incumplimiento y entrega de la carta personalizada.</a:t>
            </a:r>
          </a:p>
          <a:p>
            <a:pPr lvl="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</a:pPr>
            <a:endParaRPr lang="es-ES" sz="1200" b="1" dirty="0">
              <a:solidFill>
                <a:srgbClr val="005746"/>
              </a:solidFill>
              <a:latin typeface="Century Gothic"/>
              <a:cs typeface="Century Gothic"/>
            </a:endParaRPr>
          </a:p>
        </p:txBody>
      </p:sp>
      <p:sp>
        <p:nvSpPr>
          <p:cNvPr id="28" name="Diagrama de flujo: conector 27">
            <a:extLst>
              <a:ext uri="{FF2B5EF4-FFF2-40B4-BE49-F238E27FC236}">
                <a16:creationId xmlns:a16="http://schemas.microsoft.com/office/drawing/2014/main" id="{D2F82506-7449-4BA4-966E-14E4C6990789}"/>
              </a:ext>
            </a:extLst>
          </p:cNvPr>
          <p:cNvSpPr/>
          <p:nvPr/>
        </p:nvSpPr>
        <p:spPr>
          <a:xfrm>
            <a:off x="4001674" y="1317364"/>
            <a:ext cx="457083" cy="461952"/>
          </a:xfrm>
          <a:prstGeom prst="flowChartConnector">
            <a:avLst/>
          </a:prstGeom>
          <a:solidFill>
            <a:srgbClr val="EC7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13"/>
              </a:lnSpc>
            </a:pPr>
            <a:endParaRPr lang="es-ES" sz="26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30" name="Triángulo rectángulo 29">
            <a:extLst>
              <a:ext uri="{FF2B5EF4-FFF2-40B4-BE49-F238E27FC236}">
                <a16:creationId xmlns:a16="http://schemas.microsoft.com/office/drawing/2014/main" id="{D64E2EF1-ADAA-49F3-B521-705D1B88D916}"/>
              </a:ext>
            </a:extLst>
          </p:cNvPr>
          <p:cNvSpPr/>
          <p:nvPr/>
        </p:nvSpPr>
        <p:spPr>
          <a:xfrm rot="5400000" flipH="1">
            <a:off x="5768337" y="4120790"/>
            <a:ext cx="360000" cy="180000"/>
          </a:xfrm>
          <a:prstGeom prst="rt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Triángulo rectángulo 31">
            <a:extLst>
              <a:ext uri="{FF2B5EF4-FFF2-40B4-BE49-F238E27FC236}">
                <a16:creationId xmlns:a16="http://schemas.microsoft.com/office/drawing/2014/main" id="{165133C4-1B03-4AFC-A471-04630261A649}"/>
              </a:ext>
            </a:extLst>
          </p:cNvPr>
          <p:cNvSpPr/>
          <p:nvPr/>
        </p:nvSpPr>
        <p:spPr>
          <a:xfrm rot="5400000" flipH="1">
            <a:off x="60969" y="4070594"/>
            <a:ext cx="360000" cy="180000"/>
          </a:xfrm>
          <a:prstGeom prst="rt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08B4B28-C555-448B-9DEC-0E73BB45D468}"/>
              </a:ext>
            </a:extLst>
          </p:cNvPr>
          <p:cNvSpPr txBox="1"/>
          <p:nvPr/>
        </p:nvSpPr>
        <p:spPr>
          <a:xfrm>
            <a:off x="150967" y="4161964"/>
            <a:ext cx="2717627" cy="570720"/>
          </a:xfrm>
          <a:prstGeom prst="rect">
            <a:avLst/>
          </a:prstGeom>
          <a:solidFill>
            <a:srgbClr val="009640"/>
          </a:solidFill>
        </p:spPr>
        <p:txBody>
          <a:bodyPr wrap="square" lIns="72000" tIns="36000" rIns="72000" bIns="7200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000" b="1" dirty="0">
                <a:solidFill>
                  <a:srgbClr val="CCEAD9"/>
                </a:solidFill>
                <a:latin typeface="Century Gothic"/>
                <a:cs typeface="Century Gothic"/>
              </a:rPr>
              <a:t>DIRIGIDO</a:t>
            </a:r>
          </a:p>
          <a:p>
            <a:pPr>
              <a:lnSpc>
                <a:spcPts val="1200"/>
              </a:lnSpc>
            </a:pPr>
            <a:r>
              <a:rPr lang="es-ES" sz="1100" dirty="0">
                <a:solidFill>
                  <a:srgbClr val="FFFFFF"/>
                </a:solidFill>
                <a:latin typeface="Century Gothic"/>
                <a:cs typeface="Century Gothic"/>
              </a:rPr>
              <a:t>A todos los establecimientos hosteleros.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B99E567-ED97-4DA7-AD49-3C65B626B97C}"/>
              </a:ext>
            </a:extLst>
          </p:cNvPr>
          <p:cNvSpPr txBox="1"/>
          <p:nvPr/>
        </p:nvSpPr>
        <p:spPr>
          <a:xfrm>
            <a:off x="5858336" y="4194032"/>
            <a:ext cx="2717627" cy="570720"/>
          </a:xfrm>
          <a:prstGeom prst="rect">
            <a:avLst/>
          </a:prstGeom>
          <a:solidFill>
            <a:srgbClr val="009640"/>
          </a:solidFill>
        </p:spPr>
        <p:txBody>
          <a:bodyPr wrap="square" lIns="72000" tIns="36000" rIns="72000" bIns="7200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000" b="1" dirty="0">
                <a:solidFill>
                  <a:srgbClr val="CCEAD9"/>
                </a:solidFill>
                <a:latin typeface="Century Gothic"/>
                <a:cs typeface="Century Gothic"/>
              </a:rPr>
              <a:t>DIRIGIDO</a:t>
            </a:r>
          </a:p>
          <a:p>
            <a:pPr>
              <a:lnSpc>
                <a:spcPts val="1200"/>
              </a:lnSpc>
            </a:pPr>
            <a:r>
              <a:rPr lang="es-ES" sz="1100" dirty="0">
                <a:solidFill>
                  <a:srgbClr val="FFFFFF"/>
                </a:solidFill>
                <a:latin typeface="Century Gothic"/>
                <a:cs typeface="Century Gothic"/>
              </a:rPr>
              <a:t>Establecimientos que en la 1ª visita se clasificaron como NO recicladores.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B9F7CEBB-7313-43D1-B489-BAC91ACFA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178" y="181340"/>
            <a:ext cx="7772400" cy="412810"/>
          </a:xfrm>
          <a:effectLst>
            <a:outerShdw blurRad="152400" dist="38100" dir="2700000" algn="tl" rotWithShape="0">
              <a:prstClr val="black">
                <a:alpha val="0"/>
              </a:prstClr>
            </a:outerShdw>
          </a:effectLst>
        </p:spPr>
        <p:txBody>
          <a:bodyPr>
            <a:noAutofit/>
          </a:bodyPr>
          <a:lstStyle/>
          <a:p>
            <a:r>
              <a:rPr lang="es-ES" sz="2200" b="0" dirty="0">
                <a:solidFill>
                  <a:schemeClr val="accent1"/>
                </a:solidFill>
              </a:rPr>
              <a:t>HORECA CON ORDENANZAS: IMPLANTACIÓN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F9D77F6F-A437-4E8B-9B27-4D6E0979426C}"/>
              </a:ext>
            </a:extLst>
          </p:cNvPr>
          <p:cNvCxnSpPr/>
          <p:nvPr/>
        </p:nvCxnSpPr>
        <p:spPr>
          <a:xfrm>
            <a:off x="5708" y="188243"/>
            <a:ext cx="1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139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/>
          <p:cNvSpPr>
            <a:spLocks noGrp="1"/>
          </p:cNvSpPr>
          <p:nvPr>
            <p:ph type="ctrTitle"/>
          </p:nvPr>
        </p:nvSpPr>
        <p:spPr>
          <a:effectLst>
            <a:outerShdw blurRad="152400" dist="38100" dir="2700000" algn="tl" rotWithShape="0">
              <a:prstClr val="black">
                <a:alpha val="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sz="2400" b="0" dirty="0">
                <a:solidFill>
                  <a:schemeClr val="accent1"/>
                </a:solidFill>
              </a:rPr>
              <a:t>HORECA CON ORDENANZAS: IMPLANTACIÓN</a:t>
            </a:r>
            <a:endParaRPr lang="es-ES" b="0" dirty="0">
              <a:solidFill>
                <a:schemeClr val="accent1"/>
              </a:solidFill>
            </a:endParaRP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21"/>
          </p:nvPr>
        </p:nvSpPr>
        <p:spPr>
          <a:effectLst>
            <a:outerShdw blurRad="152400" dist="38100" dir="2700000" algn="tl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1200" dirty="0">
                <a:solidFill>
                  <a:schemeClr val="tx2"/>
                </a:solidFill>
              </a:rPr>
              <a:t>Ejecución: Operativa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7068844-B7FA-43BC-BF5A-EBB6C5D34CC6}"/>
              </a:ext>
            </a:extLst>
          </p:cNvPr>
          <p:cNvCxnSpPr>
            <a:cxnSpLocks/>
          </p:cNvCxnSpPr>
          <p:nvPr/>
        </p:nvCxnSpPr>
        <p:spPr>
          <a:xfrm flipV="1">
            <a:off x="1332709" y="1572321"/>
            <a:ext cx="2772000" cy="17270"/>
          </a:xfrm>
          <a:prstGeom prst="line">
            <a:avLst/>
          </a:prstGeom>
          <a:ln w="2540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Agrupar 77">
            <a:extLst>
              <a:ext uri="{FF2B5EF4-FFF2-40B4-BE49-F238E27FC236}">
                <a16:creationId xmlns:a16="http://schemas.microsoft.com/office/drawing/2014/main" id="{062B4E55-EC5B-4CAB-BFFC-37B19516289A}"/>
              </a:ext>
            </a:extLst>
          </p:cNvPr>
          <p:cNvGrpSpPr/>
          <p:nvPr/>
        </p:nvGrpSpPr>
        <p:grpSpPr>
          <a:xfrm>
            <a:off x="943333" y="1305895"/>
            <a:ext cx="468000" cy="559538"/>
            <a:chOff x="6128750" y="1511609"/>
            <a:chExt cx="468000" cy="559538"/>
          </a:xfrm>
        </p:grpSpPr>
        <p:grpSp>
          <p:nvGrpSpPr>
            <p:cNvPr id="14" name="Agrupar 78">
              <a:extLst>
                <a:ext uri="{FF2B5EF4-FFF2-40B4-BE49-F238E27FC236}">
                  <a16:creationId xmlns:a16="http://schemas.microsoft.com/office/drawing/2014/main" id="{601CDEB3-6B84-474F-9D9D-CE11B523D1A0}"/>
                </a:ext>
              </a:extLst>
            </p:cNvPr>
            <p:cNvGrpSpPr/>
            <p:nvPr/>
          </p:nvGrpSpPr>
          <p:grpSpPr>
            <a:xfrm>
              <a:off x="6128750" y="1511609"/>
              <a:ext cx="468000" cy="559538"/>
              <a:chOff x="6128750" y="1511609"/>
              <a:chExt cx="468000" cy="559538"/>
            </a:xfrm>
          </p:grpSpPr>
          <p:sp>
            <p:nvSpPr>
              <p:cNvPr id="16" name="Oval 24">
                <a:extLst>
                  <a:ext uri="{FF2B5EF4-FFF2-40B4-BE49-F238E27FC236}">
                    <a16:creationId xmlns:a16="http://schemas.microsoft.com/office/drawing/2014/main" id="{D177D5BA-A64C-470A-B96B-85F4D836E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6128750" y="1511609"/>
                <a:ext cx="467999" cy="468000"/>
              </a:xfrm>
              <a:prstGeom prst="ellipse">
                <a:avLst/>
              </a:prstGeom>
              <a:solidFill>
                <a:srgbClr val="009640"/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" name="Triángulo isósceles 16">
                <a:extLst>
                  <a:ext uri="{FF2B5EF4-FFF2-40B4-BE49-F238E27FC236}">
                    <a16:creationId xmlns:a16="http://schemas.microsoft.com/office/drawing/2014/main" id="{03C04EFC-A0B3-4372-BFB1-C4FD94A6A66D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6254749" y="1927147"/>
                <a:ext cx="216000" cy="144000"/>
              </a:xfrm>
              <a:prstGeom prst="triangle">
                <a:avLst/>
              </a:prstGeom>
              <a:solidFill>
                <a:srgbClr val="00964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5700F9C-FF5C-4AD8-B963-8554AE4CC921}"/>
                </a:ext>
              </a:extLst>
            </p:cNvPr>
            <p:cNvSpPr txBox="1"/>
            <p:nvPr/>
          </p:nvSpPr>
          <p:spPr>
            <a:xfrm>
              <a:off x="6207373" y="1585538"/>
              <a:ext cx="310753" cy="320143"/>
            </a:xfrm>
            <a:prstGeom prst="rect">
              <a:avLst/>
            </a:prstGeom>
            <a:noFill/>
          </p:spPr>
          <p:txBody>
            <a:bodyPr wrap="none" lIns="0" tIns="36000" rIns="0" bIns="0" rtlCol="0" anchor="ctr" anchorCtr="1">
              <a:noAutofit/>
            </a:bodyPr>
            <a:lstStyle/>
            <a:p>
              <a:pPr algn="ctr">
                <a:lnSpc>
                  <a:spcPts val="2613"/>
                </a:lnSpc>
              </a:pPr>
              <a:r>
                <a:rPr lang="es-ES" sz="2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3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2EFDC8-787D-4CB4-935B-EB8FCC9D983D}"/>
              </a:ext>
            </a:extLst>
          </p:cNvPr>
          <p:cNvSpPr txBox="1"/>
          <p:nvPr/>
        </p:nvSpPr>
        <p:spPr>
          <a:xfrm>
            <a:off x="3181758" y="1904282"/>
            <a:ext cx="2196000" cy="13593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  <a:spcAft>
                <a:spcPts val="200"/>
              </a:spcAft>
            </a:pPr>
            <a:r>
              <a:rPr lang="es-ES" sz="1200" b="1" dirty="0">
                <a:solidFill>
                  <a:srgbClr val="EC7A08"/>
                </a:solidFill>
                <a:cs typeface="Century Gothic"/>
              </a:rPr>
              <a:t>Visita del organismo sancionador </a:t>
            </a:r>
          </a:p>
          <a:p>
            <a:pPr>
              <a:lnSpc>
                <a:spcPts val="1200"/>
              </a:lnSpc>
              <a:spcAft>
                <a:spcPts val="200"/>
              </a:spcAft>
            </a:pPr>
            <a:endParaRPr lang="es-ES" sz="1200" b="1" dirty="0">
              <a:solidFill>
                <a:srgbClr val="EC7A08"/>
              </a:solidFill>
              <a:cs typeface="Century Gothic"/>
            </a:endParaRPr>
          </a:p>
          <a:p>
            <a:pPr marL="17145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cs typeface="Century Gothic"/>
              </a:rPr>
              <a:t>Realizada por  el organismo sancionador.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cs typeface="Century Gothic"/>
              </a:rPr>
              <a:t>Verificación del reciclado de vidrio y penalización ante el incumplimiento.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8CF1F37-7AC3-4435-AB5C-853777184791}"/>
              </a:ext>
            </a:extLst>
          </p:cNvPr>
          <p:cNvSpPr txBox="1"/>
          <p:nvPr/>
        </p:nvSpPr>
        <p:spPr>
          <a:xfrm>
            <a:off x="74851" y="1898266"/>
            <a:ext cx="2936706" cy="20518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  <a:spcAft>
                <a:spcPts val="200"/>
              </a:spcAft>
            </a:pPr>
            <a:r>
              <a:rPr lang="es-ES" sz="1200" b="1" dirty="0">
                <a:solidFill>
                  <a:srgbClr val="005746"/>
                </a:solidFill>
                <a:cs typeface="Century Gothic"/>
              </a:rPr>
              <a:t>                 Visita refuerzo</a:t>
            </a:r>
          </a:p>
          <a:p>
            <a:pPr>
              <a:lnSpc>
                <a:spcPts val="1200"/>
              </a:lnSpc>
              <a:spcAft>
                <a:spcPts val="200"/>
              </a:spcAft>
            </a:pPr>
            <a:endParaRPr lang="es-ES" sz="1200" b="1" dirty="0">
              <a:solidFill>
                <a:srgbClr val="005746"/>
              </a:solidFill>
              <a:cs typeface="Century Gothic"/>
            </a:endParaRPr>
          </a:p>
          <a:p>
            <a:pPr marL="17145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050" dirty="0">
                <a:solidFill>
                  <a:srgbClr val="000000"/>
                </a:solidFill>
                <a:cs typeface="Century Gothic"/>
              </a:rPr>
              <a:t>Informar al hostelero </a:t>
            </a:r>
            <a:br>
              <a:rPr lang="es-ES" sz="1050" dirty="0">
                <a:solidFill>
                  <a:srgbClr val="000000"/>
                </a:solidFill>
                <a:cs typeface="Century Gothic"/>
              </a:rPr>
            </a:br>
            <a:r>
              <a:rPr lang="es-ES" sz="1050" dirty="0">
                <a:solidFill>
                  <a:srgbClr val="000000"/>
                </a:solidFill>
                <a:cs typeface="Century Gothic"/>
              </a:rPr>
              <a:t>de la normativa, del procedimiento de control y de las inconformidades encontradas en la 1ª y 2ª visita.</a:t>
            </a:r>
          </a:p>
          <a:p>
            <a:pPr marL="17145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050" dirty="0">
                <a:solidFill>
                  <a:srgbClr val="000000"/>
                </a:solidFill>
                <a:cs typeface="Century Gothic"/>
              </a:rPr>
              <a:t>Verificación que ha subsanado las deficiencias ( debe tener un área diferenciada de reciclaje de vidrio.)</a:t>
            </a:r>
          </a:p>
          <a:p>
            <a:pPr marL="17145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050" dirty="0">
                <a:solidFill>
                  <a:srgbClr val="000000"/>
                </a:solidFill>
                <a:cs typeface="Century Gothic"/>
              </a:rPr>
              <a:t>Si no recicla (</a:t>
            </a:r>
            <a:r>
              <a:rPr lang="es-ES" sz="1050" b="1" dirty="0">
                <a:solidFill>
                  <a:srgbClr val="000000"/>
                </a:solidFill>
                <a:cs typeface="Century Gothic"/>
              </a:rPr>
              <a:t>sin duda</a:t>
            </a:r>
            <a:r>
              <a:rPr lang="es-ES" sz="1050" dirty="0">
                <a:solidFill>
                  <a:srgbClr val="000000"/>
                </a:solidFill>
                <a:cs typeface="Century Gothic"/>
              </a:rPr>
              <a:t>) se clasifica como no </a:t>
            </a:r>
            <a:r>
              <a:rPr lang="es-ES" sz="1050" dirty="0" err="1">
                <a:solidFill>
                  <a:srgbClr val="000000"/>
                </a:solidFill>
                <a:cs typeface="Century Gothic"/>
              </a:rPr>
              <a:t>recicaldor</a:t>
            </a:r>
            <a:r>
              <a:rPr lang="es-ES" sz="1050" dirty="0">
                <a:solidFill>
                  <a:srgbClr val="000000"/>
                </a:solidFill>
                <a:cs typeface="Century Gothic"/>
              </a:rPr>
              <a:t> y será objetivo de la  siguiente fase.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1718D5B-2DCC-4916-AE01-E4CE959BF964}"/>
              </a:ext>
            </a:extLst>
          </p:cNvPr>
          <p:cNvSpPr txBox="1"/>
          <p:nvPr/>
        </p:nvSpPr>
        <p:spPr>
          <a:xfrm>
            <a:off x="5825189" y="1902243"/>
            <a:ext cx="2702353" cy="12054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1200"/>
              </a:lnSpc>
              <a:spcAft>
                <a:spcPts val="200"/>
              </a:spcAft>
            </a:pPr>
            <a:r>
              <a:rPr lang="es-ES" sz="1200" b="1" dirty="0">
                <a:solidFill>
                  <a:srgbClr val="005746"/>
                </a:solidFill>
                <a:cs typeface="Century Gothic"/>
              </a:rPr>
              <a:t>Campañas de recuerdo</a:t>
            </a:r>
          </a:p>
          <a:p>
            <a:pPr algn="ctr">
              <a:lnSpc>
                <a:spcPts val="1200"/>
              </a:lnSpc>
              <a:spcAft>
                <a:spcPts val="200"/>
              </a:spcAft>
            </a:pPr>
            <a:endParaRPr lang="es-ES" sz="1200" b="1" dirty="0">
              <a:solidFill>
                <a:srgbClr val="005746"/>
              </a:solidFill>
              <a:cs typeface="Century Gothic"/>
            </a:endParaRP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cs typeface="Century Gothic"/>
              </a:rPr>
              <a:t>Actualización del censo de establecimientos HORECA</a:t>
            </a:r>
          </a:p>
          <a:p>
            <a:pPr marL="171450" lvl="0" indent="-171450">
              <a:lnSpc>
                <a:spcPts val="1200"/>
              </a:lnSpc>
              <a:spcAft>
                <a:spcPts val="600"/>
              </a:spcAft>
              <a:buClr>
                <a:srgbClr val="009640"/>
              </a:buClr>
              <a:buSzPct val="120000"/>
              <a:buFont typeface="Arial"/>
              <a:buChar char="•"/>
            </a:pPr>
            <a:r>
              <a:rPr lang="es-ES" sz="1100" dirty="0">
                <a:solidFill>
                  <a:srgbClr val="000000"/>
                </a:solidFill>
                <a:cs typeface="Century Gothic"/>
              </a:rPr>
              <a:t>Análisis de la situación del canal HORECA frente al reciclado de vidrio.</a:t>
            </a:r>
          </a:p>
        </p:txBody>
      </p:sp>
      <p:sp>
        <p:nvSpPr>
          <p:cNvPr id="30" name="Triángulo rectángulo 29">
            <a:extLst>
              <a:ext uri="{FF2B5EF4-FFF2-40B4-BE49-F238E27FC236}">
                <a16:creationId xmlns:a16="http://schemas.microsoft.com/office/drawing/2014/main" id="{D64E2EF1-ADAA-49F3-B521-705D1B88D916}"/>
              </a:ext>
            </a:extLst>
          </p:cNvPr>
          <p:cNvSpPr/>
          <p:nvPr/>
        </p:nvSpPr>
        <p:spPr>
          <a:xfrm rot="5400000" flipH="1">
            <a:off x="5838003" y="3930390"/>
            <a:ext cx="360000" cy="180000"/>
          </a:xfrm>
          <a:prstGeom prst="rt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Triángulo rectángulo 31">
            <a:extLst>
              <a:ext uri="{FF2B5EF4-FFF2-40B4-BE49-F238E27FC236}">
                <a16:creationId xmlns:a16="http://schemas.microsoft.com/office/drawing/2014/main" id="{165133C4-1B03-4AFC-A471-04630261A649}"/>
              </a:ext>
            </a:extLst>
          </p:cNvPr>
          <p:cNvSpPr/>
          <p:nvPr/>
        </p:nvSpPr>
        <p:spPr>
          <a:xfrm rot="5400000" flipH="1">
            <a:off x="64738" y="3960107"/>
            <a:ext cx="360000" cy="180000"/>
          </a:xfrm>
          <a:prstGeom prst="rt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08B4B28-C555-448B-9DEC-0E73BB45D468}"/>
              </a:ext>
            </a:extLst>
          </p:cNvPr>
          <p:cNvSpPr txBox="1"/>
          <p:nvPr/>
        </p:nvSpPr>
        <p:spPr>
          <a:xfrm>
            <a:off x="154737" y="4028715"/>
            <a:ext cx="2232000" cy="576000"/>
          </a:xfrm>
          <a:prstGeom prst="rect">
            <a:avLst/>
          </a:prstGeom>
          <a:solidFill>
            <a:srgbClr val="009640"/>
          </a:solidFill>
        </p:spPr>
        <p:txBody>
          <a:bodyPr wrap="square" lIns="72000" tIns="36000" rIns="72000" bIns="7200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050" b="1" dirty="0">
                <a:solidFill>
                  <a:srgbClr val="CCEAD9"/>
                </a:solidFill>
                <a:cs typeface="Century Gothic"/>
              </a:rPr>
              <a:t>DIRIGIDO</a:t>
            </a:r>
          </a:p>
          <a:p>
            <a:pPr>
              <a:lnSpc>
                <a:spcPts val="1200"/>
              </a:lnSpc>
            </a:pPr>
            <a:r>
              <a:rPr lang="es-ES" sz="1100" dirty="0">
                <a:solidFill>
                  <a:srgbClr val="FFFFFF"/>
                </a:solidFill>
                <a:cs typeface="Century Gothic"/>
              </a:rPr>
              <a:t>A aquellos se les entregó el apercibimiento en la visita 2.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B99E567-ED97-4DA7-AD49-3C65B626B97C}"/>
              </a:ext>
            </a:extLst>
          </p:cNvPr>
          <p:cNvSpPr txBox="1"/>
          <p:nvPr/>
        </p:nvSpPr>
        <p:spPr>
          <a:xfrm>
            <a:off x="5928002" y="4028715"/>
            <a:ext cx="2232000" cy="576000"/>
          </a:xfrm>
          <a:prstGeom prst="rect">
            <a:avLst/>
          </a:prstGeom>
          <a:solidFill>
            <a:srgbClr val="009640"/>
          </a:solidFill>
        </p:spPr>
        <p:txBody>
          <a:bodyPr wrap="square" lIns="72000" tIns="36000" rIns="72000" bIns="7200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100" b="1" dirty="0">
                <a:solidFill>
                  <a:srgbClr val="CCEAD9"/>
                </a:solidFill>
                <a:cs typeface="Century Gothic"/>
              </a:rPr>
              <a:t>DIRIGIDO</a:t>
            </a:r>
          </a:p>
          <a:p>
            <a:pPr>
              <a:lnSpc>
                <a:spcPts val="1200"/>
              </a:lnSpc>
            </a:pPr>
            <a:r>
              <a:rPr lang="es-ES" sz="1100" dirty="0">
                <a:solidFill>
                  <a:schemeClr val="bg1"/>
                </a:solidFill>
                <a:cs typeface="Century Gothic"/>
              </a:rPr>
              <a:t>A todos los establecimientos con mecánicas apropiadas</a:t>
            </a:r>
            <a:endParaRPr lang="es-ES" sz="1100" dirty="0">
              <a:solidFill>
                <a:srgbClr val="FFFFFF"/>
              </a:solidFill>
              <a:cs typeface="Century Gothic"/>
            </a:endParaRPr>
          </a:p>
        </p:txBody>
      </p:sp>
      <p:sp>
        <p:nvSpPr>
          <p:cNvPr id="29" name="Flecha: circular 28">
            <a:extLst>
              <a:ext uri="{FF2B5EF4-FFF2-40B4-BE49-F238E27FC236}">
                <a16:creationId xmlns:a16="http://schemas.microsoft.com/office/drawing/2014/main" id="{5FF479D6-517B-480A-9100-1C0C20D26668}"/>
              </a:ext>
            </a:extLst>
          </p:cNvPr>
          <p:cNvSpPr/>
          <p:nvPr/>
        </p:nvSpPr>
        <p:spPr>
          <a:xfrm rot="5400000">
            <a:off x="5424419" y="-256293"/>
            <a:ext cx="612491" cy="3510027"/>
          </a:xfrm>
          <a:prstGeom prst="circularArrow">
            <a:avLst>
              <a:gd name="adj1" fmla="val 5544"/>
              <a:gd name="adj2" fmla="val 1175510"/>
              <a:gd name="adj3" fmla="val 13815233"/>
              <a:gd name="adj4" fmla="val 15383089"/>
              <a:gd name="adj5" fmla="val 20395"/>
            </a:avLst>
          </a:prstGeom>
          <a:solidFill>
            <a:schemeClr val="accent1">
              <a:lumMod val="75000"/>
            </a:schemeClr>
          </a:solidFill>
          <a:ln w="6350">
            <a:solidFill>
              <a:srgbClr val="009640"/>
            </a:solidFill>
            <a:prstDash val="solid"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S" dirty="0"/>
          </a:p>
        </p:txBody>
      </p:sp>
      <p:sp>
        <p:nvSpPr>
          <p:cNvPr id="28" name="Diagrama de flujo: conector 27">
            <a:extLst>
              <a:ext uri="{FF2B5EF4-FFF2-40B4-BE49-F238E27FC236}">
                <a16:creationId xmlns:a16="http://schemas.microsoft.com/office/drawing/2014/main" id="{D2F82506-7449-4BA4-966E-14E4C6990789}"/>
              </a:ext>
            </a:extLst>
          </p:cNvPr>
          <p:cNvSpPr/>
          <p:nvPr/>
        </p:nvSpPr>
        <p:spPr>
          <a:xfrm>
            <a:off x="4021552" y="1317364"/>
            <a:ext cx="457083" cy="461952"/>
          </a:xfrm>
          <a:prstGeom prst="flowChartConnector">
            <a:avLst/>
          </a:prstGeom>
          <a:solidFill>
            <a:srgbClr val="EC7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13"/>
              </a:lnSpc>
            </a:pPr>
            <a:endParaRPr lang="es-ES" sz="2600" b="1" dirty="0">
              <a:solidFill>
                <a:schemeClr val="bg1"/>
              </a:solidFill>
              <a:latin typeface="Century Gothic"/>
            </a:endParaRPr>
          </a:p>
        </p:txBody>
      </p:sp>
      <p:grpSp>
        <p:nvGrpSpPr>
          <p:cNvPr id="22" name="Agrupar 6">
            <a:extLst>
              <a:ext uri="{FF2B5EF4-FFF2-40B4-BE49-F238E27FC236}">
                <a16:creationId xmlns:a16="http://schemas.microsoft.com/office/drawing/2014/main" id="{747843D7-50B8-428A-8309-DF31AA67FE60}"/>
              </a:ext>
            </a:extLst>
          </p:cNvPr>
          <p:cNvGrpSpPr/>
          <p:nvPr/>
        </p:nvGrpSpPr>
        <p:grpSpPr>
          <a:xfrm>
            <a:off x="6942168" y="1231459"/>
            <a:ext cx="468000" cy="559538"/>
            <a:chOff x="6128750" y="1511609"/>
            <a:chExt cx="468000" cy="559538"/>
          </a:xfrm>
        </p:grpSpPr>
        <p:grpSp>
          <p:nvGrpSpPr>
            <p:cNvPr id="23" name="Agrupar 5">
              <a:extLst>
                <a:ext uri="{FF2B5EF4-FFF2-40B4-BE49-F238E27FC236}">
                  <a16:creationId xmlns:a16="http://schemas.microsoft.com/office/drawing/2014/main" id="{9FB37C0D-282D-43EA-A12D-ED4C49833E0C}"/>
                </a:ext>
              </a:extLst>
            </p:cNvPr>
            <p:cNvGrpSpPr/>
            <p:nvPr/>
          </p:nvGrpSpPr>
          <p:grpSpPr>
            <a:xfrm>
              <a:off x="6128750" y="1511609"/>
              <a:ext cx="468000" cy="559538"/>
              <a:chOff x="6128750" y="1511609"/>
              <a:chExt cx="468000" cy="55953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F0C2542-EAFE-4C9F-A808-FCEAC1438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V="1">
                <a:off x="6128750" y="1511609"/>
                <a:ext cx="467999" cy="468000"/>
              </a:xfrm>
              <a:prstGeom prst="ellipse">
                <a:avLst/>
              </a:prstGeom>
              <a:solidFill>
                <a:srgbClr val="009640"/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Triángulo isósceles 25">
                <a:extLst>
                  <a:ext uri="{FF2B5EF4-FFF2-40B4-BE49-F238E27FC236}">
                    <a16:creationId xmlns:a16="http://schemas.microsoft.com/office/drawing/2014/main" id="{27D7D222-35AC-49B7-972C-54594EB1D26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6254749" y="1927147"/>
                <a:ext cx="216000" cy="144000"/>
              </a:xfrm>
              <a:prstGeom prst="triangle">
                <a:avLst/>
              </a:prstGeom>
              <a:solidFill>
                <a:srgbClr val="00964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4D419F6-41E4-4187-A6A6-73A5C8E97F08}"/>
                </a:ext>
              </a:extLst>
            </p:cNvPr>
            <p:cNvSpPr txBox="1"/>
            <p:nvPr/>
          </p:nvSpPr>
          <p:spPr>
            <a:xfrm>
              <a:off x="6207373" y="1585538"/>
              <a:ext cx="310753" cy="320143"/>
            </a:xfrm>
            <a:prstGeom prst="rect">
              <a:avLst/>
            </a:prstGeom>
            <a:noFill/>
          </p:spPr>
          <p:txBody>
            <a:bodyPr wrap="none" lIns="0" tIns="36000" rIns="0" bIns="0" rtlCol="0" anchor="ctr" anchorCtr="1">
              <a:noAutofit/>
            </a:bodyPr>
            <a:lstStyle/>
            <a:p>
              <a:pPr algn="ctr">
                <a:lnSpc>
                  <a:spcPts val="2613"/>
                </a:lnSpc>
              </a:pPr>
              <a:r>
                <a:rPr lang="es-ES" sz="2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4</a:t>
              </a:r>
            </a:p>
          </p:txBody>
        </p:sp>
      </p:grpSp>
      <p:sp>
        <p:nvSpPr>
          <p:cNvPr id="31" name="Triángulo rectángulo 30">
            <a:extLst>
              <a:ext uri="{FF2B5EF4-FFF2-40B4-BE49-F238E27FC236}">
                <a16:creationId xmlns:a16="http://schemas.microsoft.com/office/drawing/2014/main" id="{45ACE1EB-F94E-456C-A677-8ABA16F6F63E}"/>
              </a:ext>
            </a:extLst>
          </p:cNvPr>
          <p:cNvSpPr/>
          <p:nvPr/>
        </p:nvSpPr>
        <p:spPr>
          <a:xfrm rot="5400000" flipH="1">
            <a:off x="3144497" y="3918295"/>
            <a:ext cx="360000" cy="180000"/>
          </a:xfrm>
          <a:prstGeom prst="rtTriangle">
            <a:avLst/>
          </a:prstGeom>
          <a:solidFill>
            <a:srgbClr val="F0AB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B6AA48D-51FA-40BF-A270-15DF3B72D74F}"/>
              </a:ext>
            </a:extLst>
          </p:cNvPr>
          <p:cNvSpPr txBox="1"/>
          <p:nvPr/>
        </p:nvSpPr>
        <p:spPr>
          <a:xfrm>
            <a:off x="3234496" y="4028715"/>
            <a:ext cx="2232000" cy="570720"/>
          </a:xfrm>
          <a:prstGeom prst="rect">
            <a:avLst/>
          </a:prstGeom>
          <a:solidFill>
            <a:srgbClr val="F0AB00"/>
          </a:solidFill>
        </p:spPr>
        <p:txBody>
          <a:bodyPr wrap="square" lIns="72000" tIns="36000" rIns="72000" bIns="7200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000" b="1" dirty="0">
                <a:solidFill>
                  <a:srgbClr val="D2492A"/>
                </a:solidFill>
                <a:latin typeface="Century Gothic"/>
                <a:cs typeface="Century Gothic"/>
              </a:rPr>
              <a:t>DIRIGIDO</a:t>
            </a:r>
          </a:p>
          <a:p>
            <a:pPr>
              <a:lnSpc>
                <a:spcPts val="1200"/>
              </a:lnSpc>
            </a:pPr>
            <a:r>
              <a:rPr lang="es-ES" sz="1100" dirty="0">
                <a:latin typeface="Century Gothic"/>
                <a:cs typeface="Century Gothic"/>
              </a:rPr>
              <a:t>A aquellos que no reciclaban en las visitas de refuerzo.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79929455-A082-486D-BD32-0BCE194239C4}"/>
              </a:ext>
            </a:extLst>
          </p:cNvPr>
          <p:cNvCxnSpPr/>
          <p:nvPr/>
        </p:nvCxnSpPr>
        <p:spPr>
          <a:xfrm>
            <a:off x="5708" y="188243"/>
            <a:ext cx="1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89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arcador de contenido 9"/>
          <p:cNvSpPr txBox="1">
            <a:spLocks/>
          </p:cNvSpPr>
          <p:nvPr/>
        </p:nvSpPr>
        <p:spPr>
          <a:xfrm>
            <a:off x="250647" y="206404"/>
            <a:ext cx="8357776" cy="355373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ES" sz="2200" b="0" dirty="0">
                <a:solidFill>
                  <a:schemeClr val="accent1"/>
                </a:solidFill>
              </a:rPr>
              <a:t>HORECA CON ORDENANZAS: IMPLANTACIÓN</a:t>
            </a:r>
            <a:endParaRPr lang="es-ES" sz="22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" name="Imagen 53" descr="Logo_Ecovidrio_2016_trans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935" y="4719163"/>
            <a:ext cx="883968" cy="269119"/>
          </a:xfrm>
          <a:prstGeom prst="rect">
            <a:avLst/>
          </a:prstGeom>
        </p:spPr>
      </p:pic>
      <p:pic>
        <p:nvPicPr>
          <p:cNvPr id="28" name="Imagen 27" descr="Logo_Ecovidrio_2016_transp.png">
            <a:extLst>
              <a:ext uri="{FF2B5EF4-FFF2-40B4-BE49-F238E27FC236}">
                <a16:creationId xmlns:a16="http://schemas.microsoft.com/office/drawing/2014/main" id="{7D07C8DA-9022-414B-BE0D-4C3DC703C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935" y="4719163"/>
            <a:ext cx="883968" cy="269119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4C3BD07E-5D73-46AE-8FC8-F32853FA238B}"/>
              </a:ext>
            </a:extLst>
          </p:cNvPr>
          <p:cNvGrpSpPr/>
          <p:nvPr/>
        </p:nvGrpSpPr>
        <p:grpSpPr>
          <a:xfrm>
            <a:off x="1261101" y="3103612"/>
            <a:ext cx="936000" cy="936000"/>
            <a:chOff x="1295737" y="3116917"/>
            <a:chExt cx="854897" cy="863999"/>
          </a:xfrm>
        </p:grpSpPr>
        <p:graphicFrame>
          <p:nvGraphicFramePr>
            <p:cNvPr id="47" name="Gráfico 46">
              <a:extLst>
                <a:ext uri="{FF2B5EF4-FFF2-40B4-BE49-F238E27FC236}">
                  <a16:creationId xmlns:a16="http://schemas.microsoft.com/office/drawing/2014/main" id="{2B95CFA5-6EC3-4C9B-990C-D0D583D20C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5737" y="3116917"/>
            <a:ext cx="854897" cy="86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8" name="AutoShape 12">
              <a:extLst>
                <a:ext uri="{FF2B5EF4-FFF2-40B4-BE49-F238E27FC236}">
                  <a16:creationId xmlns:a16="http://schemas.microsoft.com/office/drawing/2014/main" id="{45A3582A-0CCB-4818-9404-D0296C44F35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>
              <a:off x="1723187" y="3143107"/>
              <a:ext cx="215998" cy="215997"/>
            </a:xfrm>
            <a:prstGeom prst="rtTriangle">
              <a:avLst/>
            </a:prstGeom>
            <a:solidFill>
              <a:srgbClr val="EC7A08"/>
            </a:solidFill>
            <a:ln>
              <a:noFill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3AE1E0EB-D88D-4A38-94CA-30C0A93795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V="1">
              <a:off x="1490662" y="3317081"/>
              <a:ext cx="466725" cy="461961"/>
            </a:xfrm>
            <a:prstGeom prst="ellipse">
              <a:avLst/>
            </a:prstGeom>
            <a:solidFill>
              <a:schemeClr val="bg1"/>
            </a:solidFill>
            <a:ln w="1270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2EA0B8A5-CC8E-4248-9C3F-8B80C0E0D8DF}"/>
                </a:ext>
              </a:extLst>
            </p:cNvPr>
            <p:cNvSpPr txBox="1"/>
            <p:nvPr/>
          </p:nvSpPr>
          <p:spPr>
            <a:xfrm>
              <a:off x="1526309" y="3456664"/>
              <a:ext cx="429543" cy="2130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ES" dirty="0">
                  <a:solidFill>
                    <a:srgbClr val="FFC000"/>
                  </a:solidFill>
                  <a:latin typeface="+mj-lt"/>
                </a:rPr>
                <a:t>38%</a:t>
              </a: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:a16="http://schemas.microsoft.com/office/drawing/2014/main" id="{A752C5B9-EACF-4397-921C-D84711F0A470}"/>
              </a:ext>
            </a:extLst>
          </p:cNvPr>
          <p:cNvSpPr txBox="1"/>
          <p:nvPr/>
        </p:nvSpPr>
        <p:spPr>
          <a:xfrm>
            <a:off x="114285" y="2225389"/>
            <a:ext cx="1174410" cy="617354"/>
          </a:xfrm>
          <a:prstGeom prst="rect">
            <a:avLst/>
          </a:prstGeom>
          <a:solidFill>
            <a:srgbClr val="009640"/>
          </a:solidFill>
        </p:spPr>
        <p:txBody>
          <a:bodyPr wrap="square" lIns="0" tIns="72000" rIns="0" bIns="72000" rtlCol="0" anchor="ctr" anchorCtr="1">
            <a:noAutofit/>
          </a:bodyPr>
          <a:lstStyle/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PRIMERA VISITA</a:t>
            </a:r>
          </a:p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FASE INFORMATIVA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37F6382-61A8-409E-951E-B5FDDC405571}"/>
              </a:ext>
            </a:extLst>
          </p:cNvPr>
          <p:cNvSpPr txBox="1"/>
          <p:nvPr/>
        </p:nvSpPr>
        <p:spPr>
          <a:xfrm>
            <a:off x="1534957" y="1958066"/>
            <a:ext cx="1079990" cy="432000"/>
          </a:xfrm>
          <a:prstGeom prst="rect">
            <a:avLst/>
          </a:prstGeom>
          <a:solidFill>
            <a:srgbClr val="009640"/>
          </a:solidFill>
        </p:spPr>
        <p:txBody>
          <a:bodyPr wrap="square" lIns="144000" tIns="72000" rIns="0" bIns="7200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NO DETECCIÓN</a:t>
            </a:r>
          </a:p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DE INFRACCIÓN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30B4A77-C03D-43BC-878E-53E7AF7E0F08}"/>
              </a:ext>
            </a:extLst>
          </p:cNvPr>
          <p:cNvSpPr txBox="1"/>
          <p:nvPr/>
        </p:nvSpPr>
        <p:spPr>
          <a:xfrm>
            <a:off x="1534957" y="2678953"/>
            <a:ext cx="1079990" cy="432000"/>
          </a:xfrm>
          <a:prstGeom prst="rect">
            <a:avLst/>
          </a:prstGeom>
          <a:solidFill>
            <a:srgbClr val="EC7A08"/>
          </a:solidFill>
        </p:spPr>
        <p:txBody>
          <a:bodyPr wrap="square" lIns="144000" tIns="72000" rIns="0" bIns="7200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DETECCIÓN</a:t>
            </a:r>
          </a:p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DE INFRACCIÓN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D8344A6-623B-4874-838A-F45F161788AD}"/>
              </a:ext>
            </a:extLst>
          </p:cNvPr>
          <p:cNvSpPr txBox="1"/>
          <p:nvPr/>
        </p:nvSpPr>
        <p:spPr>
          <a:xfrm>
            <a:off x="1534957" y="3925995"/>
            <a:ext cx="1079990" cy="647999"/>
          </a:xfrm>
          <a:prstGeom prst="rect">
            <a:avLst/>
          </a:prstGeom>
          <a:solidFill>
            <a:srgbClr val="D2492A"/>
          </a:solidFill>
        </p:spPr>
        <p:txBody>
          <a:bodyPr wrap="square" lIns="0" tIns="144000" rIns="0" bIns="72000" rtlCol="0" anchor="ctr" anchorCtr="1">
            <a:noAutofit/>
          </a:bodyPr>
          <a:lstStyle/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AVISO DE</a:t>
            </a:r>
          </a:p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DETECCIÓN DE</a:t>
            </a:r>
          </a:p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INCUMPLIMIENTO</a:t>
            </a:r>
          </a:p>
        </p:txBody>
      </p:sp>
      <p:sp>
        <p:nvSpPr>
          <p:cNvPr id="57" name="Triángulo isósceles 56">
            <a:extLst>
              <a:ext uri="{FF2B5EF4-FFF2-40B4-BE49-F238E27FC236}">
                <a16:creationId xmlns:a16="http://schemas.microsoft.com/office/drawing/2014/main" id="{8EC42226-8E18-47DD-9898-BFBCEE16BFE5}"/>
              </a:ext>
            </a:extLst>
          </p:cNvPr>
          <p:cNvSpPr>
            <a:spLocks noChangeAspect="1"/>
          </p:cNvSpPr>
          <p:nvPr/>
        </p:nvSpPr>
        <p:spPr>
          <a:xfrm rot="5400000">
            <a:off x="1480610" y="2128626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E03E818B-0127-45AE-B7F1-9E91B9630445}"/>
              </a:ext>
            </a:extLst>
          </p:cNvPr>
          <p:cNvSpPr>
            <a:spLocks noChangeAspect="1"/>
          </p:cNvSpPr>
          <p:nvPr/>
        </p:nvSpPr>
        <p:spPr>
          <a:xfrm rot="10800000">
            <a:off x="611491" y="2678041"/>
            <a:ext cx="179997" cy="90884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Triángulo isósceles 59">
            <a:extLst>
              <a:ext uri="{FF2B5EF4-FFF2-40B4-BE49-F238E27FC236}">
                <a16:creationId xmlns:a16="http://schemas.microsoft.com/office/drawing/2014/main" id="{846F44B2-5DE9-4B5C-8BE2-B1E06D413B0E}"/>
              </a:ext>
            </a:extLst>
          </p:cNvPr>
          <p:cNvSpPr>
            <a:spLocks noChangeAspect="1"/>
          </p:cNvSpPr>
          <p:nvPr/>
        </p:nvSpPr>
        <p:spPr>
          <a:xfrm rot="5400000">
            <a:off x="1480610" y="2849514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Triángulo isósceles 60">
            <a:extLst>
              <a:ext uri="{FF2B5EF4-FFF2-40B4-BE49-F238E27FC236}">
                <a16:creationId xmlns:a16="http://schemas.microsoft.com/office/drawing/2014/main" id="{4811694A-575C-4734-AA3F-15EC9DA78846}"/>
              </a:ext>
            </a:extLst>
          </p:cNvPr>
          <p:cNvSpPr>
            <a:spLocks noChangeAspect="1"/>
          </p:cNvSpPr>
          <p:nvPr/>
        </p:nvSpPr>
        <p:spPr>
          <a:xfrm rot="10800000">
            <a:off x="1984954" y="3925995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A54CCC3B-7FA3-4918-8498-54A97E7B5E7A}"/>
              </a:ext>
            </a:extLst>
          </p:cNvPr>
          <p:cNvCxnSpPr/>
          <p:nvPr/>
        </p:nvCxnSpPr>
        <p:spPr>
          <a:xfrm>
            <a:off x="1388610" y="2174066"/>
            <a:ext cx="108000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DBEDC1DC-EFF9-4DFB-8823-23366C30A6B5}"/>
              </a:ext>
            </a:extLst>
          </p:cNvPr>
          <p:cNvCxnSpPr/>
          <p:nvPr/>
        </p:nvCxnSpPr>
        <p:spPr>
          <a:xfrm>
            <a:off x="1388610" y="2894632"/>
            <a:ext cx="108000" cy="0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065E5DE0-0F8E-4DBC-A158-92EA0716A1BC}"/>
              </a:ext>
            </a:extLst>
          </p:cNvPr>
          <p:cNvCxnSpPr/>
          <p:nvPr/>
        </p:nvCxnSpPr>
        <p:spPr>
          <a:xfrm>
            <a:off x="1388610" y="2545215"/>
            <a:ext cx="0" cy="349417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A5DE5654-9575-483E-832E-F065B82F1206}"/>
              </a:ext>
            </a:extLst>
          </p:cNvPr>
          <p:cNvCxnSpPr/>
          <p:nvPr/>
        </p:nvCxnSpPr>
        <p:spPr>
          <a:xfrm>
            <a:off x="1288695" y="2534066"/>
            <a:ext cx="108000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8B60074D-64BB-4BA2-ADD9-2E791774EE7B}"/>
              </a:ext>
            </a:extLst>
          </p:cNvPr>
          <p:cNvCxnSpPr/>
          <p:nvPr/>
        </p:nvCxnSpPr>
        <p:spPr>
          <a:xfrm>
            <a:off x="1388610" y="2184649"/>
            <a:ext cx="0" cy="349417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3B229A0F-2B7F-4179-90A5-E63A913397F6}"/>
              </a:ext>
            </a:extLst>
          </p:cNvPr>
          <p:cNvCxnSpPr/>
          <p:nvPr/>
        </p:nvCxnSpPr>
        <p:spPr>
          <a:xfrm>
            <a:off x="2074952" y="3110960"/>
            <a:ext cx="0" cy="793926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8525BC6-2F7C-47DF-AF85-AEAF35AC09BC}"/>
              </a:ext>
            </a:extLst>
          </p:cNvPr>
          <p:cNvSpPr txBox="1"/>
          <p:nvPr/>
        </p:nvSpPr>
        <p:spPr>
          <a:xfrm>
            <a:off x="2903142" y="2225389"/>
            <a:ext cx="1423963" cy="617354"/>
          </a:xfrm>
          <a:prstGeom prst="rect">
            <a:avLst/>
          </a:prstGeom>
          <a:solidFill>
            <a:srgbClr val="009640"/>
          </a:solidFill>
        </p:spPr>
        <p:txBody>
          <a:bodyPr wrap="square" lIns="0" tIns="72000" rIns="0" bIns="72000" rtlCol="0" anchor="ctr" anchorCtr="1">
            <a:noAutofit/>
          </a:bodyPr>
          <a:lstStyle/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SEGUNDA VISITA</a:t>
            </a:r>
          </a:p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FASE DE APERCIBIMIENTO</a:t>
            </a: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BAD47AD4-BA54-4F2B-84A5-E5FBDF7CA902}"/>
              </a:ext>
            </a:extLst>
          </p:cNvPr>
          <p:cNvCxnSpPr/>
          <p:nvPr/>
        </p:nvCxnSpPr>
        <p:spPr>
          <a:xfrm>
            <a:off x="2605001" y="4238818"/>
            <a:ext cx="108000" cy="0"/>
          </a:xfrm>
          <a:prstGeom prst="line">
            <a:avLst/>
          </a:prstGeom>
          <a:ln w="19050" cmpd="sng">
            <a:solidFill>
              <a:srgbClr val="D2492A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65F17F45-3789-4BFA-B6A5-F4A728D6663C}"/>
              </a:ext>
            </a:extLst>
          </p:cNvPr>
          <p:cNvCxnSpPr/>
          <p:nvPr/>
        </p:nvCxnSpPr>
        <p:spPr>
          <a:xfrm>
            <a:off x="2713001" y="2528050"/>
            <a:ext cx="0" cy="1728000"/>
          </a:xfrm>
          <a:prstGeom prst="line">
            <a:avLst/>
          </a:prstGeom>
          <a:ln w="19050" cmpd="sng">
            <a:solidFill>
              <a:srgbClr val="D2492A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1C3E0E0D-C88E-4DEE-A1E4-C183695AC933}"/>
              </a:ext>
            </a:extLst>
          </p:cNvPr>
          <p:cNvCxnSpPr/>
          <p:nvPr/>
        </p:nvCxnSpPr>
        <p:spPr>
          <a:xfrm>
            <a:off x="2739183" y="2534066"/>
            <a:ext cx="108000" cy="0"/>
          </a:xfrm>
          <a:prstGeom prst="line">
            <a:avLst/>
          </a:prstGeom>
          <a:ln w="19050" cmpd="sng">
            <a:solidFill>
              <a:srgbClr val="D2492A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id="{649A5BED-192D-4F16-AB7C-22282386F042}"/>
              </a:ext>
            </a:extLst>
          </p:cNvPr>
          <p:cNvSpPr txBox="1"/>
          <p:nvPr/>
        </p:nvSpPr>
        <p:spPr>
          <a:xfrm>
            <a:off x="4604099" y="1958066"/>
            <a:ext cx="1151989" cy="432000"/>
          </a:xfrm>
          <a:prstGeom prst="rect">
            <a:avLst/>
          </a:prstGeom>
          <a:solidFill>
            <a:srgbClr val="009640"/>
          </a:solidFill>
        </p:spPr>
        <p:txBody>
          <a:bodyPr wrap="square" lIns="144000" tIns="72000" rIns="0" bIns="7200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INCUMPLIMIENTO SUBSANADO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02A295A7-F87C-4D5A-93B1-4FA05494638A}"/>
              </a:ext>
            </a:extLst>
          </p:cNvPr>
          <p:cNvSpPr txBox="1"/>
          <p:nvPr/>
        </p:nvSpPr>
        <p:spPr>
          <a:xfrm>
            <a:off x="4604099" y="2678953"/>
            <a:ext cx="1151989" cy="432000"/>
          </a:xfrm>
          <a:prstGeom prst="rect">
            <a:avLst/>
          </a:prstGeom>
          <a:solidFill>
            <a:srgbClr val="EC7A08"/>
          </a:solidFill>
        </p:spPr>
        <p:txBody>
          <a:bodyPr wrap="square" lIns="144000" tIns="72000" rIns="0" bIns="7200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INCUMPLIMIENTO </a:t>
            </a:r>
            <a:r>
              <a:rPr lang="es-ES" sz="9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 SUBSANADO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632588B8-51AC-4A6C-ABC6-6BB069A8691E}"/>
              </a:ext>
            </a:extLst>
          </p:cNvPr>
          <p:cNvSpPr txBox="1"/>
          <p:nvPr/>
        </p:nvSpPr>
        <p:spPr>
          <a:xfrm>
            <a:off x="4600923" y="3925995"/>
            <a:ext cx="1152000" cy="647999"/>
          </a:xfrm>
          <a:prstGeom prst="rect">
            <a:avLst/>
          </a:prstGeom>
          <a:solidFill>
            <a:srgbClr val="D2492A"/>
          </a:solidFill>
        </p:spPr>
        <p:txBody>
          <a:bodyPr wrap="square" lIns="0" tIns="118800" rIns="0" bIns="72000" rtlCol="0" anchor="ctr" anchorCtr="1">
            <a:noAutofit/>
          </a:bodyPr>
          <a:lstStyle/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</a:rPr>
              <a:t>ENTREGA DE CARTA DE APERCIBIMIENTO</a:t>
            </a:r>
          </a:p>
        </p:txBody>
      </p:sp>
      <p:sp>
        <p:nvSpPr>
          <p:cNvPr id="76" name="Triángulo isósceles 75">
            <a:extLst>
              <a:ext uri="{FF2B5EF4-FFF2-40B4-BE49-F238E27FC236}">
                <a16:creationId xmlns:a16="http://schemas.microsoft.com/office/drawing/2014/main" id="{C0FFCD55-C6A4-4CA0-8AA9-2BC28DCFC630}"/>
              </a:ext>
            </a:extLst>
          </p:cNvPr>
          <p:cNvSpPr>
            <a:spLocks noChangeAspect="1"/>
          </p:cNvSpPr>
          <p:nvPr/>
        </p:nvSpPr>
        <p:spPr>
          <a:xfrm rot="5400000">
            <a:off x="4556367" y="2128626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Triángulo isósceles 76">
            <a:extLst>
              <a:ext uri="{FF2B5EF4-FFF2-40B4-BE49-F238E27FC236}">
                <a16:creationId xmlns:a16="http://schemas.microsoft.com/office/drawing/2014/main" id="{423789A8-D5E8-4D95-8E68-D95A9AE001A9}"/>
              </a:ext>
            </a:extLst>
          </p:cNvPr>
          <p:cNvSpPr>
            <a:spLocks noChangeAspect="1"/>
          </p:cNvSpPr>
          <p:nvPr/>
        </p:nvSpPr>
        <p:spPr>
          <a:xfrm rot="5400000">
            <a:off x="4556367" y="2849514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Triángulo isósceles 77">
            <a:extLst>
              <a:ext uri="{FF2B5EF4-FFF2-40B4-BE49-F238E27FC236}">
                <a16:creationId xmlns:a16="http://schemas.microsoft.com/office/drawing/2014/main" id="{3333DEA1-3BAA-4D1B-8EAE-1DE126E9A197}"/>
              </a:ext>
            </a:extLst>
          </p:cNvPr>
          <p:cNvSpPr>
            <a:spLocks noChangeAspect="1"/>
          </p:cNvSpPr>
          <p:nvPr/>
        </p:nvSpPr>
        <p:spPr>
          <a:xfrm rot="10800000">
            <a:off x="5077925" y="3925995"/>
            <a:ext cx="197997" cy="99972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947B691D-1ED3-4DCF-9108-1BD14F50D7A0}"/>
              </a:ext>
            </a:extLst>
          </p:cNvPr>
          <p:cNvCxnSpPr/>
          <p:nvPr/>
        </p:nvCxnSpPr>
        <p:spPr>
          <a:xfrm>
            <a:off x="4465604" y="2174066"/>
            <a:ext cx="108000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C2CD95CC-1061-4C4F-8809-AA09EC4D452F}"/>
              </a:ext>
            </a:extLst>
          </p:cNvPr>
          <p:cNvCxnSpPr/>
          <p:nvPr/>
        </p:nvCxnSpPr>
        <p:spPr>
          <a:xfrm>
            <a:off x="4465604" y="2894632"/>
            <a:ext cx="108000" cy="0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2F3B5441-1E26-4C48-BB18-C2A33A0E9121}"/>
              </a:ext>
            </a:extLst>
          </p:cNvPr>
          <p:cNvCxnSpPr/>
          <p:nvPr/>
        </p:nvCxnSpPr>
        <p:spPr>
          <a:xfrm>
            <a:off x="4465604" y="2545215"/>
            <a:ext cx="0" cy="349417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F57CCD05-616C-42AB-A304-A5EE16C706A5}"/>
              </a:ext>
            </a:extLst>
          </p:cNvPr>
          <p:cNvCxnSpPr/>
          <p:nvPr/>
        </p:nvCxnSpPr>
        <p:spPr>
          <a:xfrm>
            <a:off x="4357604" y="2534066"/>
            <a:ext cx="108000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12FB59F5-6193-4ACC-BFA4-F17B186787CF}"/>
              </a:ext>
            </a:extLst>
          </p:cNvPr>
          <p:cNvCxnSpPr/>
          <p:nvPr/>
        </p:nvCxnSpPr>
        <p:spPr>
          <a:xfrm>
            <a:off x="4465604" y="2184649"/>
            <a:ext cx="0" cy="349417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riángulo isósceles 83">
            <a:extLst>
              <a:ext uri="{FF2B5EF4-FFF2-40B4-BE49-F238E27FC236}">
                <a16:creationId xmlns:a16="http://schemas.microsoft.com/office/drawing/2014/main" id="{D66CD249-8424-4E1F-8946-74D5C9AE0763}"/>
              </a:ext>
            </a:extLst>
          </p:cNvPr>
          <p:cNvSpPr>
            <a:spLocks noChangeAspect="1"/>
          </p:cNvSpPr>
          <p:nvPr/>
        </p:nvSpPr>
        <p:spPr>
          <a:xfrm rot="10800000">
            <a:off x="3525124" y="2666697"/>
            <a:ext cx="179997" cy="90884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1440DF0E-7094-408C-AEC3-65EC4E221704}"/>
              </a:ext>
            </a:extLst>
          </p:cNvPr>
          <p:cNvSpPr txBox="1"/>
          <p:nvPr/>
        </p:nvSpPr>
        <p:spPr>
          <a:xfrm>
            <a:off x="6015310" y="2206548"/>
            <a:ext cx="1423963" cy="617354"/>
          </a:xfrm>
          <a:prstGeom prst="rect">
            <a:avLst/>
          </a:prstGeom>
          <a:solidFill>
            <a:srgbClr val="009640"/>
          </a:solidFill>
        </p:spPr>
        <p:txBody>
          <a:bodyPr wrap="square" lIns="0" tIns="72000" rIns="0" bIns="72000" rtlCol="0" anchor="ctr" anchorCtr="1">
            <a:noAutofit/>
          </a:bodyPr>
          <a:lstStyle/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TERCERA VISITA</a:t>
            </a:r>
          </a:p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FASE DE REFUERZO</a:t>
            </a:r>
          </a:p>
        </p:txBody>
      </p:sp>
      <p:sp>
        <p:nvSpPr>
          <p:cNvPr id="86" name="Triángulo isósceles 85">
            <a:extLst>
              <a:ext uri="{FF2B5EF4-FFF2-40B4-BE49-F238E27FC236}">
                <a16:creationId xmlns:a16="http://schemas.microsoft.com/office/drawing/2014/main" id="{982E670C-9C52-4F43-A49F-55ABD747037F}"/>
              </a:ext>
            </a:extLst>
          </p:cNvPr>
          <p:cNvSpPr>
            <a:spLocks noChangeAspect="1"/>
          </p:cNvSpPr>
          <p:nvPr/>
        </p:nvSpPr>
        <p:spPr>
          <a:xfrm rot="10800000">
            <a:off x="6637292" y="2647856"/>
            <a:ext cx="179997" cy="90884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48987251-EC82-4FA9-B142-F755B19E5ADD}"/>
              </a:ext>
            </a:extLst>
          </p:cNvPr>
          <p:cNvCxnSpPr>
            <a:cxnSpLocks/>
          </p:cNvCxnSpPr>
          <p:nvPr/>
        </p:nvCxnSpPr>
        <p:spPr>
          <a:xfrm>
            <a:off x="5873295" y="2534066"/>
            <a:ext cx="0" cy="1718534"/>
          </a:xfrm>
          <a:prstGeom prst="line">
            <a:avLst/>
          </a:prstGeom>
          <a:ln w="19050" cmpd="sng">
            <a:solidFill>
              <a:srgbClr val="D2492A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2E250FA4-D2F5-4168-AEE8-E6E44C8EA9F3}"/>
              </a:ext>
            </a:extLst>
          </p:cNvPr>
          <p:cNvCxnSpPr/>
          <p:nvPr/>
        </p:nvCxnSpPr>
        <p:spPr>
          <a:xfrm>
            <a:off x="5765295" y="4238818"/>
            <a:ext cx="108000" cy="0"/>
          </a:xfrm>
          <a:prstGeom prst="line">
            <a:avLst/>
          </a:prstGeom>
          <a:ln w="19050" cmpd="sng">
            <a:solidFill>
              <a:srgbClr val="D2492A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A45E8289-45E3-49A7-86EF-FC5F7AD3C52C}"/>
              </a:ext>
            </a:extLst>
          </p:cNvPr>
          <p:cNvCxnSpPr/>
          <p:nvPr/>
        </p:nvCxnSpPr>
        <p:spPr>
          <a:xfrm>
            <a:off x="5873295" y="2534066"/>
            <a:ext cx="108000" cy="0"/>
          </a:xfrm>
          <a:prstGeom prst="line">
            <a:avLst/>
          </a:prstGeom>
          <a:ln w="19050" cmpd="sng">
            <a:solidFill>
              <a:srgbClr val="D2492A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upo 89">
            <a:extLst>
              <a:ext uri="{FF2B5EF4-FFF2-40B4-BE49-F238E27FC236}">
                <a16:creationId xmlns:a16="http://schemas.microsoft.com/office/drawing/2014/main" id="{BD3051C5-C35C-4608-94D2-D1AE3BFFE5AB}"/>
              </a:ext>
            </a:extLst>
          </p:cNvPr>
          <p:cNvGrpSpPr/>
          <p:nvPr/>
        </p:nvGrpSpPr>
        <p:grpSpPr>
          <a:xfrm>
            <a:off x="4353738" y="1037794"/>
            <a:ext cx="936000" cy="936000"/>
            <a:chOff x="1647503" y="1124224"/>
            <a:chExt cx="854897" cy="863999"/>
          </a:xfrm>
        </p:grpSpPr>
        <p:sp>
          <p:nvSpPr>
            <p:cNvPr id="91" name="AutoShape 12">
              <a:extLst>
                <a:ext uri="{FF2B5EF4-FFF2-40B4-BE49-F238E27FC236}">
                  <a16:creationId xmlns:a16="http://schemas.microsoft.com/office/drawing/2014/main" id="{1C4349FD-9E72-4BDC-AE97-FF805E663B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2074953" y="1742183"/>
              <a:ext cx="215998" cy="215997"/>
            </a:xfrm>
            <a:prstGeom prst="rtTriangle">
              <a:avLst/>
            </a:prstGeom>
            <a:solidFill>
              <a:srgbClr val="009640"/>
            </a:solidFill>
            <a:ln>
              <a:noFill/>
            </a:ln>
          </p:spPr>
          <p:txBody>
            <a:bodyPr wrap="none" anchor="ctr"/>
            <a:lstStyle/>
            <a:p>
              <a:endParaRPr lang="es-ES_tradnl" dirty="0">
                <a:latin typeface="+mj-lt"/>
              </a:endParaRPr>
            </a:p>
          </p:txBody>
        </p:sp>
        <p:graphicFrame>
          <p:nvGraphicFramePr>
            <p:cNvPr id="92" name="Gráfico 91">
              <a:extLst>
                <a:ext uri="{FF2B5EF4-FFF2-40B4-BE49-F238E27FC236}">
                  <a16:creationId xmlns:a16="http://schemas.microsoft.com/office/drawing/2014/main" id="{5E398A45-95EC-46DF-A87C-A9BDE623E2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47503" y="1124224"/>
            <a:ext cx="854897" cy="86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3" name="Oval 26">
              <a:extLst>
                <a:ext uri="{FF2B5EF4-FFF2-40B4-BE49-F238E27FC236}">
                  <a16:creationId xmlns:a16="http://schemas.microsoft.com/office/drawing/2014/main" id="{EF10FF9C-B892-45CF-9E7F-7242445330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V="1">
              <a:off x="1845464" y="1328736"/>
              <a:ext cx="461965" cy="457199"/>
            </a:xfrm>
            <a:prstGeom prst="ellipse">
              <a:avLst/>
            </a:prstGeom>
            <a:solidFill>
              <a:schemeClr val="bg1"/>
            </a:solidFill>
            <a:ln w="1270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BD90C90D-CDF2-4ABF-9FDE-165AFA112E68}"/>
                </a:ext>
              </a:extLst>
            </p:cNvPr>
            <p:cNvSpPr txBox="1"/>
            <p:nvPr/>
          </p:nvSpPr>
          <p:spPr>
            <a:xfrm>
              <a:off x="1861408" y="1467000"/>
              <a:ext cx="429543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ES" dirty="0">
                  <a:solidFill>
                    <a:srgbClr val="009640"/>
                  </a:solidFill>
                  <a:latin typeface="+mj-lt"/>
                  <a:cs typeface="Century Gothic"/>
                </a:rPr>
                <a:t>79</a:t>
              </a:r>
              <a:r>
                <a:rPr lang="es-ES" b="1" baseline="36000" dirty="0">
                  <a:solidFill>
                    <a:srgbClr val="009640"/>
                  </a:solidFill>
                  <a:latin typeface="+mj-lt"/>
                  <a:cs typeface="Century Gothic"/>
                </a:rPr>
                <a:t>%</a:t>
              </a:r>
            </a:p>
          </p:txBody>
        </p:sp>
      </p:grp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4309D3AC-2300-458E-B2D3-1DA952FEB297}"/>
              </a:ext>
            </a:extLst>
          </p:cNvPr>
          <p:cNvCxnSpPr/>
          <p:nvPr/>
        </p:nvCxnSpPr>
        <p:spPr>
          <a:xfrm>
            <a:off x="7553135" y="2144112"/>
            <a:ext cx="108000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A9C9F360-0F29-4BEE-A534-EAE7D92F1D40}"/>
              </a:ext>
            </a:extLst>
          </p:cNvPr>
          <p:cNvCxnSpPr/>
          <p:nvPr/>
        </p:nvCxnSpPr>
        <p:spPr>
          <a:xfrm>
            <a:off x="7553135" y="2864678"/>
            <a:ext cx="108000" cy="0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EAC7A655-B6D6-494F-8A5B-AD5B53970072}"/>
              </a:ext>
            </a:extLst>
          </p:cNvPr>
          <p:cNvCxnSpPr/>
          <p:nvPr/>
        </p:nvCxnSpPr>
        <p:spPr>
          <a:xfrm>
            <a:off x="7553135" y="2515261"/>
            <a:ext cx="0" cy="349417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AB74B4B2-909F-421E-A487-75B4D268D749}"/>
              </a:ext>
            </a:extLst>
          </p:cNvPr>
          <p:cNvCxnSpPr/>
          <p:nvPr/>
        </p:nvCxnSpPr>
        <p:spPr>
          <a:xfrm>
            <a:off x="7445135" y="2504112"/>
            <a:ext cx="108000" cy="0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C99F4EB4-AE7F-44CC-A6F9-2FE78A1844E0}"/>
              </a:ext>
            </a:extLst>
          </p:cNvPr>
          <p:cNvCxnSpPr/>
          <p:nvPr/>
        </p:nvCxnSpPr>
        <p:spPr>
          <a:xfrm>
            <a:off x="7553135" y="2154695"/>
            <a:ext cx="0" cy="349417"/>
          </a:xfrm>
          <a:prstGeom prst="line">
            <a:avLst/>
          </a:prstGeom>
          <a:ln w="19050" cmpd="sng">
            <a:solidFill>
              <a:srgbClr val="00964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25DB252F-EE78-4CFF-823C-4BF9FA2978AF}"/>
              </a:ext>
            </a:extLst>
          </p:cNvPr>
          <p:cNvSpPr txBox="1"/>
          <p:nvPr/>
        </p:nvSpPr>
        <p:spPr>
          <a:xfrm>
            <a:off x="7683023" y="1928110"/>
            <a:ext cx="1151989" cy="432000"/>
          </a:xfrm>
          <a:prstGeom prst="rect">
            <a:avLst/>
          </a:prstGeom>
          <a:solidFill>
            <a:srgbClr val="009640"/>
          </a:solidFill>
        </p:spPr>
        <p:txBody>
          <a:bodyPr wrap="square" lIns="144000" tIns="72000" rIns="0" bIns="7200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INCUMPLIMIENTO SUBSANADO</a:t>
            </a:r>
          </a:p>
        </p:txBody>
      </p:sp>
      <p:sp>
        <p:nvSpPr>
          <p:cNvPr id="101" name="Triángulo isósceles 100">
            <a:extLst>
              <a:ext uri="{FF2B5EF4-FFF2-40B4-BE49-F238E27FC236}">
                <a16:creationId xmlns:a16="http://schemas.microsoft.com/office/drawing/2014/main" id="{E3108024-093C-47EC-9398-2152A9B68420}"/>
              </a:ext>
            </a:extLst>
          </p:cNvPr>
          <p:cNvSpPr>
            <a:spLocks noChangeAspect="1"/>
          </p:cNvSpPr>
          <p:nvPr/>
        </p:nvSpPr>
        <p:spPr>
          <a:xfrm rot="5400000">
            <a:off x="7635291" y="2098670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ADBFAA33-6958-43D1-8059-EF8E85DF6A00}"/>
              </a:ext>
            </a:extLst>
          </p:cNvPr>
          <p:cNvGrpSpPr/>
          <p:nvPr/>
        </p:nvGrpSpPr>
        <p:grpSpPr>
          <a:xfrm>
            <a:off x="7427125" y="1007838"/>
            <a:ext cx="936000" cy="936000"/>
            <a:chOff x="1647503" y="1124224"/>
            <a:chExt cx="854897" cy="863999"/>
          </a:xfrm>
        </p:grpSpPr>
        <p:sp>
          <p:nvSpPr>
            <p:cNvPr id="103" name="AutoShape 12">
              <a:extLst>
                <a:ext uri="{FF2B5EF4-FFF2-40B4-BE49-F238E27FC236}">
                  <a16:creationId xmlns:a16="http://schemas.microsoft.com/office/drawing/2014/main" id="{14F918DD-CD69-4658-A331-1321C3BFA6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2074953" y="1742183"/>
              <a:ext cx="215998" cy="215997"/>
            </a:xfrm>
            <a:prstGeom prst="rtTriangle">
              <a:avLst/>
            </a:prstGeom>
            <a:solidFill>
              <a:srgbClr val="009640"/>
            </a:solidFill>
            <a:ln>
              <a:noFill/>
            </a:ln>
          </p:spPr>
          <p:txBody>
            <a:bodyPr wrap="none" anchor="ctr"/>
            <a:lstStyle/>
            <a:p>
              <a:endParaRPr lang="es-ES_tradnl" dirty="0">
                <a:latin typeface="+mj-lt"/>
              </a:endParaRPr>
            </a:p>
          </p:txBody>
        </p:sp>
        <p:graphicFrame>
          <p:nvGraphicFramePr>
            <p:cNvPr id="104" name="Gráfico 103">
              <a:extLst>
                <a:ext uri="{FF2B5EF4-FFF2-40B4-BE49-F238E27FC236}">
                  <a16:creationId xmlns:a16="http://schemas.microsoft.com/office/drawing/2014/main" id="{23EA42E1-815C-4D60-A991-C694709090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47503" y="1124224"/>
            <a:ext cx="854897" cy="86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5" name="Oval 26">
              <a:extLst>
                <a:ext uri="{FF2B5EF4-FFF2-40B4-BE49-F238E27FC236}">
                  <a16:creationId xmlns:a16="http://schemas.microsoft.com/office/drawing/2014/main" id="{1E27AE24-D10C-4187-94CB-7E94D8E5A9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V="1">
              <a:off x="1845464" y="1328736"/>
              <a:ext cx="461965" cy="457199"/>
            </a:xfrm>
            <a:prstGeom prst="ellipse">
              <a:avLst/>
            </a:prstGeom>
            <a:solidFill>
              <a:schemeClr val="bg1"/>
            </a:solidFill>
            <a:ln w="1270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0454B44C-96CF-45B9-83E3-A267C7A999A0}"/>
                </a:ext>
              </a:extLst>
            </p:cNvPr>
            <p:cNvSpPr txBox="1"/>
            <p:nvPr/>
          </p:nvSpPr>
          <p:spPr>
            <a:xfrm>
              <a:off x="1861408" y="1467000"/>
              <a:ext cx="429543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ES" dirty="0">
                  <a:solidFill>
                    <a:srgbClr val="009640"/>
                  </a:solidFill>
                  <a:latin typeface="+mj-lt"/>
                  <a:cs typeface="Century Gothic"/>
                </a:rPr>
                <a:t>81</a:t>
              </a:r>
              <a:r>
                <a:rPr lang="es-ES" b="1" baseline="36000" dirty="0">
                  <a:solidFill>
                    <a:srgbClr val="009640"/>
                  </a:solidFill>
                  <a:latin typeface="+mj-lt"/>
                  <a:cs typeface="Century Gothic"/>
                </a:rPr>
                <a:t>%</a:t>
              </a:r>
            </a:p>
          </p:txBody>
        </p:sp>
      </p:grp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FEA07112-6393-428B-943A-0DDEAC9F74D3}"/>
              </a:ext>
            </a:extLst>
          </p:cNvPr>
          <p:cNvSpPr txBox="1"/>
          <p:nvPr/>
        </p:nvSpPr>
        <p:spPr>
          <a:xfrm>
            <a:off x="7691630" y="2648675"/>
            <a:ext cx="1151989" cy="432000"/>
          </a:xfrm>
          <a:prstGeom prst="rect">
            <a:avLst/>
          </a:prstGeom>
          <a:solidFill>
            <a:srgbClr val="EC7A08"/>
          </a:solidFill>
        </p:spPr>
        <p:txBody>
          <a:bodyPr wrap="square" lIns="144000" tIns="72000" rIns="0" bIns="7200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INCUMPLIMIENTO </a:t>
            </a:r>
            <a:r>
              <a:rPr lang="es-ES" sz="900" b="1" dirty="0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lang="es-ES" sz="900" dirty="0">
                <a:solidFill>
                  <a:srgbClr val="FFFFFF"/>
                </a:solidFill>
                <a:latin typeface="Century Gothic"/>
                <a:cs typeface="Century Gothic"/>
              </a:rPr>
              <a:t> SUBSANADO</a:t>
            </a:r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41FA1B3A-DBD9-47DD-A854-74A99238E761}"/>
              </a:ext>
            </a:extLst>
          </p:cNvPr>
          <p:cNvSpPr txBox="1"/>
          <p:nvPr/>
        </p:nvSpPr>
        <p:spPr>
          <a:xfrm>
            <a:off x="7688454" y="3925995"/>
            <a:ext cx="1152000" cy="647999"/>
          </a:xfrm>
          <a:prstGeom prst="rect">
            <a:avLst/>
          </a:prstGeom>
          <a:solidFill>
            <a:srgbClr val="D2492A"/>
          </a:solidFill>
        </p:spPr>
        <p:txBody>
          <a:bodyPr wrap="square" lIns="0" tIns="118800" rIns="0" bIns="72000" rtlCol="0" anchor="ctr" anchorCtr="1">
            <a:noAutofit/>
          </a:bodyPr>
          <a:lstStyle/>
          <a:p>
            <a:pPr algn="ctr">
              <a:lnSpc>
                <a:spcPts val="1000"/>
              </a:lnSpc>
            </a:pPr>
            <a:r>
              <a:rPr lang="es-ES" sz="900" dirty="0">
                <a:solidFill>
                  <a:srgbClr val="FFFFFF"/>
                </a:solidFill>
                <a:latin typeface="Century Gothic"/>
              </a:rPr>
              <a:t>APERCIBIMIENTO POR PARTE DEL AYUNTAMIENTO</a:t>
            </a:r>
          </a:p>
        </p:txBody>
      </p:sp>
      <p:sp>
        <p:nvSpPr>
          <p:cNvPr id="109" name="Triángulo isósceles 108">
            <a:extLst>
              <a:ext uri="{FF2B5EF4-FFF2-40B4-BE49-F238E27FC236}">
                <a16:creationId xmlns:a16="http://schemas.microsoft.com/office/drawing/2014/main" id="{D7D93938-0BBC-4DC1-A7D7-E3A01E11084A}"/>
              </a:ext>
            </a:extLst>
          </p:cNvPr>
          <p:cNvSpPr>
            <a:spLocks noChangeAspect="1"/>
          </p:cNvSpPr>
          <p:nvPr/>
        </p:nvSpPr>
        <p:spPr>
          <a:xfrm rot="5400000">
            <a:off x="7643898" y="2819236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Triángulo isósceles 109">
            <a:extLst>
              <a:ext uri="{FF2B5EF4-FFF2-40B4-BE49-F238E27FC236}">
                <a16:creationId xmlns:a16="http://schemas.microsoft.com/office/drawing/2014/main" id="{4E88458A-7C8A-46C3-B3EB-E372F84EE32B}"/>
              </a:ext>
            </a:extLst>
          </p:cNvPr>
          <p:cNvSpPr>
            <a:spLocks noChangeAspect="1"/>
          </p:cNvSpPr>
          <p:nvPr/>
        </p:nvSpPr>
        <p:spPr>
          <a:xfrm rot="10800000">
            <a:off x="8174456" y="3925995"/>
            <a:ext cx="179997" cy="90884"/>
          </a:xfrm>
          <a:prstGeom prst="triangle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0A7ED479-9FD9-4353-A0FC-5F42558169F6}"/>
              </a:ext>
            </a:extLst>
          </p:cNvPr>
          <p:cNvCxnSpPr/>
          <p:nvPr/>
        </p:nvCxnSpPr>
        <p:spPr>
          <a:xfrm>
            <a:off x="8267624" y="3158803"/>
            <a:ext cx="0" cy="727774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7F08C35D-ED52-4C99-B431-40B63B35FAEC}"/>
              </a:ext>
            </a:extLst>
          </p:cNvPr>
          <p:cNvGrpSpPr/>
          <p:nvPr/>
        </p:nvGrpSpPr>
        <p:grpSpPr>
          <a:xfrm>
            <a:off x="4353738" y="3103612"/>
            <a:ext cx="936000" cy="936000"/>
            <a:chOff x="1295737" y="3116917"/>
            <a:chExt cx="854897" cy="863999"/>
          </a:xfrm>
        </p:grpSpPr>
        <p:graphicFrame>
          <p:nvGraphicFramePr>
            <p:cNvPr id="113" name="Gráfico 112">
              <a:extLst>
                <a:ext uri="{FF2B5EF4-FFF2-40B4-BE49-F238E27FC236}">
                  <a16:creationId xmlns:a16="http://schemas.microsoft.com/office/drawing/2014/main" id="{DB52892A-F4FE-41C6-8320-0967AC9774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5737" y="3116917"/>
            <a:ext cx="854897" cy="86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14" name="AutoShape 12">
              <a:extLst>
                <a:ext uri="{FF2B5EF4-FFF2-40B4-BE49-F238E27FC236}">
                  <a16:creationId xmlns:a16="http://schemas.microsoft.com/office/drawing/2014/main" id="{CAD15236-0FED-4268-BE11-460DBECE5F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>
              <a:off x="1723187" y="3143107"/>
              <a:ext cx="215998" cy="215997"/>
            </a:xfrm>
            <a:prstGeom prst="rtTriangle">
              <a:avLst/>
            </a:prstGeom>
            <a:solidFill>
              <a:srgbClr val="EC7A08"/>
            </a:solidFill>
            <a:ln>
              <a:noFill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115" name="Oval 26">
              <a:extLst>
                <a:ext uri="{FF2B5EF4-FFF2-40B4-BE49-F238E27FC236}">
                  <a16:creationId xmlns:a16="http://schemas.microsoft.com/office/drawing/2014/main" id="{0DDEC5AB-5978-4DC0-8755-B95D581879A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V="1">
              <a:off x="1490662" y="3317081"/>
              <a:ext cx="466725" cy="461961"/>
            </a:xfrm>
            <a:prstGeom prst="ellipse">
              <a:avLst/>
            </a:prstGeom>
            <a:solidFill>
              <a:schemeClr val="bg1"/>
            </a:solidFill>
            <a:ln w="1270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116" name="CuadroTexto 115">
              <a:extLst>
                <a:ext uri="{FF2B5EF4-FFF2-40B4-BE49-F238E27FC236}">
                  <a16:creationId xmlns:a16="http://schemas.microsoft.com/office/drawing/2014/main" id="{53E476A2-C7FE-48F3-A720-53952B8EF771}"/>
                </a:ext>
              </a:extLst>
            </p:cNvPr>
            <p:cNvSpPr txBox="1"/>
            <p:nvPr/>
          </p:nvSpPr>
          <p:spPr>
            <a:xfrm>
              <a:off x="1526309" y="3456664"/>
              <a:ext cx="429543" cy="2130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ES" dirty="0">
                  <a:solidFill>
                    <a:srgbClr val="FFC000"/>
                  </a:solidFill>
                  <a:latin typeface="+mj-lt"/>
                </a:rPr>
                <a:t>21%</a:t>
              </a:r>
            </a:p>
          </p:txBody>
        </p:sp>
      </p:grp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831A71A4-E876-4D32-A9E1-32FB9EDBDAD6}"/>
              </a:ext>
            </a:extLst>
          </p:cNvPr>
          <p:cNvCxnSpPr/>
          <p:nvPr/>
        </p:nvCxnSpPr>
        <p:spPr>
          <a:xfrm>
            <a:off x="5175094" y="3167099"/>
            <a:ext cx="0" cy="721751"/>
          </a:xfrm>
          <a:prstGeom prst="line">
            <a:avLst/>
          </a:prstGeom>
          <a:ln w="19050" cmpd="sng">
            <a:solidFill>
              <a:srgbClr val="EC7A08"/>
            </a:solidFill>
            <a:prstDash val="sysDot"/>
            <a:round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819E3A95-799B-44B1-B8C6-F1105C290D7B}"/>
              </a:ext>
            </a:extLst>
          </p:cNvPr>
          <p:cNvGrpSpPr/>
          <p:nvPr/>
        </p:nvGrpSpPr>
        <p:grpSpPr>
          <a:xfrm>
            <a:off x="1261101" y="1047200"/>
            <a:ext cx="936000" cy="936000"/>
            <a:chOff x="1647503" y="1124224"/>
            <a:chExt cx="854897" cy="863999"/>
          </a:xfrm>
        </p:grpSpPr>
        <p:sp>
          <p:nvSpPr>
            <p:cNvPr id="119" name="AutoShape 12">
              <a:extLst>
                <a:ext uri="{FF2B5EF4-FFF2-40B4-BE49-F238E27FC236}">
                  <a16:creationId xmlns:a16="http://schemas.microsoft.com/office/drawing/2014/main" id="{0205B25E-E1A2-4B4F-AF03-1FD6C50B29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 flipH="1">
              <a:off x="2074953" y="1742183"/>
              <a:ext cx="215998" cy="215997"/>
            </a:xfrm>
            <a:prstGeom prst="rtTriangle">
              <a:avLst/>
            </a:prstGeom>
            <a:solidFill>
              <a:srgbClr val="009640"/>
            </a:solidFill>
            <a:ln>
              <a:noFill/>
            </a:ln>
          </p:spPr>
          <p:txBody>
            <a:bodyPr wrap="none" anchor="ctr"/>
            <a:lstStyle/>
            <a:p>
              <a:endParaRPr lang="es-ES_tradnl" dirty="0">
                <a:latin typeface="+mj-lt"/>
              </a:endParaRPr>
            </a:p>
          </p:txBody>
        </p:sp>
        <p:graphicFrame>
          <p:nvGraphicFramePr>
            <p:cNvPr id="120" name="Gráfico 119">
              <a:extLst>
                <a:ext uri="{FF2B5EF4-FFF2-40B4-BE49-F238E27FC236}">
                  <a16:creationId xmlns:a16="http://schemas.microsoft.com/office/drawing/2014/main" id="{F98273D3-B083-4A0C-9DE2-7F28D9B8C74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47503" y="1124224"/>
            <a:ext cx="854897" cy="86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21" name="Oval 26">
              <a:extLst>
                <a:ext uri="{FF2B5EF4-FFF2-40B4-BE49-F238E27FC236}">
                  <a16:creationId xmlns:a16="http://schemas.microsoft.com/office/drawing/2014/main" id="{540278E3-4C7B-43A3-86C9-16388EC743D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V="1">
              <a:off x="1845464" y="1328736"/>
              <a:ext cx="461965" cy="457199"/>
            </a:xfrm>
            <a:prstGeom prst="ellipse">
              <a:avLst/>
            </a:prstGeom>
            <a:solidFill>
              <a:schemeClr val="bg1"/>
            </a:solidFill>
            <a:ln w="1270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122" name="CuadroTexto 121">
              <a:extLst>
                <a:ext uri="{FF2B5EF4-FFF2-40B4-BE49-F238E27FC236}">
                  <a16:creationId xmlns:a16="http://schemas.microsoft.com/office/drawing/2014/main" id="{EE6D368F-B872-403B-B7E1-0A2FD0EFB38E}"/>
                </a:ext>
              </a:extLst>
            </p:cNvPr>
            <p:cNvSpPr txBox="1"/>
            <p:nvPr/>
          </p:nvSpPr>
          <p:spPr>
            <a:xfrm>
              <a:off x="1861408" y="1467000"/>
              <a:ext cx="429543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ES" dirty="0">
                  <a:solidFill>
                    <a:srgbClr val="009640"/>
                  </a:solidFill>
                  <a:latin typeface="+mj-lt"/>
                  <a:cs typeface="Century Gothic"/>
                </a:rPr>
                <a:t>62</a:t>
              </a:r>
              <a:r>
                <a:rPr lang="es-ES" b="1" baseline="36000" dirty="0">
                  <a:solidFill>
                    <a:srgbClr val="009640"/>
                  </a:solidFill>
                  <a:latin typeface="+mj-lt"/>
                  <a:cs typeface="Century Gothic"/>
                </a:rPr>
                <a:t>%</a:t>
              </a:r>
            </a:p>
          </p:txBody>
        </p:sp>
      </p:grpSp>
      <p:grpSp>
        <p:nvGrpSpPr>
          <p:cNvPr id="123" name="Grupo 122">
            <a:extLst>
              <a:ext uri="{FF2B5EF4-FFF2-40B4-BE49-F238E27FC236}">
                <a16:creationId xmlns:a16="http://schemas.microsoft.com/office/drawing/2014/main" id="{7E904D1D-624E-487A-999F-18912C56FC26}"/>
              </a:ext>
            </a:extLst>
          </p:cNvPr>
          <p:cNvGrpSpPr/>
          <p:nvPr/>
        </p:nvGrpSpPr>
        <p:grpSpPr>
          <a:xfrm>
            <a:off x="7427125" y="3103612"/>
            <a:ext cx="936000" cy="936000"/>
            <a:chOff x="1295737" y="3116917"/>
            <a:chExt cx="854897" cy="863999"/>
          </a:xfrm>
        </p:grpSpPr>
        <p:graphicFrame>
          <p:nvGraphicFramePr>
            <p:cNvPr id="124" name="Gráfico 123">
              <a:extLst>
                <a:ext uri="{FF2B5EF4-FFF2-40B4-BE49-F238E27FC236}">
                  <a16:creationId xmlns:a16="http://schemas.microsoft.com/office/drawing/2014/main" id="{87DB47F3-D870-4402-8068-D76C4D2A27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5737" y="3116917"/>
            <a:ext cx="854897" cy="86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25" name="AutoShape 12">
              <a:extLst>
                <a:ext uri="{FF2B5EF4-FFF2-40B4-BE49-F238E27FC236}">
                  <a16:creationId xmlns:a16="http://schemas.microsoft.com/office/drawing/2014/main" id="{2FE7528B-2039-4CB0-96FC-9453BE6BE5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>
              <a:off x="1725637" y="3122785"/>
              <a:ext cx="178510" cy="178510"/>
            </a:xfrm>
            <a:prstGeom prst="rtTriangle">
              <a:avLst/>
            </a:prstGeom>
            <a:solidFill>
              <a:srgbClr val="EC7A08"/>
            </a:solidFill>
            <a:ln>
              <a:noFill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126" name="Oval 26">
              <a:extLst>
                <a:ext uri="{FF2B5EF4-FFF2-40B4-BE49-F238E27FC236}">
                  <a16:creationId xmlns:a16="http://schemas.microsoft.com/office/drawing/2014/main" id="{3F71489A-D509-44B7-9A94-0A96D2842A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V="1">
              <a:off x="1490662" y="3317081"/>
              <a:ext cx="466725" cy="461961"/>
            </a:xfrm>
            <a:prstGeom prst="ellipse">
              <a:avLst/>
            </a:prstGeom>
            <a:solidFill>
              <a:schemeClr val="bg1"/>
            </a:solidFill>
            <a:ln w="1270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_tradnl">
                <a:latin typeface="+mj-lt"/>
              </a:endParaRPr>
            </a:p>
          </p:txBody>
        </p:sp>
        <p:sp>
          <p:nvSpPr>
            <p:cNvPr id="127" name="CuadroTexto 126">
              <a:extLst>
                <a:ext uri="{FF2B5EF4-FFF2-40B4-BE49-F238E27FC236}">
                  <a16:creationId xmlns:a16="http://schemas.microsoft.com/office/drawing/2014/main" id="{61D5F178-4775-4026-BBB7-3B7B3A0F7D5A}"/>
                </a:ext>
              </a:extLst>
            </p:cNvPr>
            <p:cNvSpPr txBox="1"/>
            <p:nvPr/>
          </p:nvSpPr>
          <p:spPr>
            <a:xfrm>
              <a:off x="1526309" y="3456664"/>
              <a:ext cx="429543" cy="2130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ES" dirty="0">
                  <a:solidFill>
                    <a:srgbClr val="FFC000"/>
                  </a:solidFill>
                  <a:latin typeface="+mj-lt"/>
                </a:rPr>
                <a:t>19%</a:t>
              </a:r>
            </a:p>
          </p:txBody>
        </p:sp>
      </p:grpSp>
      <p:sp>
        <p:nvSpPr>
          <p:cNvPr id="128" name="Marcador de texto 2">
            <a:extLst>
              <a:ext uri="{FF2B5EF4-FFF2-40B4-BE49-F238E27FC236}">
                <a16:creationId xmlns:a16="http://schemas.microsoft.com/office/drawing/2014/main" id="{11B4E51E-9260-4D47-BDC5-8D5B8530A12D}"/>
              </a:ext>
            </a:extLst>
          </p:cNvPr>
          <p:cNvSpPr txBox="1">
            <a:spLocks/>
          </p:cNvSpPr>
          <p:nvPr/>
        </p:nvSpPr>
        <p:spPr>
          <a:xfrm>
            <a:off x="260177" y="599840"/>
            <a:ext cx="8639761" cy="222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Seguimiento: Evolución del % de establecimientos recicladores. </a:t>
            </a:r>
          </a:p>
        </p:txBody>
      </p:sp>
      <p:cxnSp>
        <p:nvCxnSpPr>
          <p:cNvPr id="129" name="Conector recto 128">
            <a:extLst>
              <a:ext uri="{FF2B5EF4-FFF2-40B4-BE49-F238E27FC236}">
                <a16:creationId xmlns:a16="http://schemas.microsoft.com/office/drawing/2014/main" id="{313875F0-ED92-4074-BC1D-6D04E0353C30}"/>
              </a:ext>
            </a:extLst>
          </p:cNvPr>
          <p:cNvCxnSpPr/>
          <p:nvPr/>
        </p:nvCxnSpPr>
        <p:spPr>
          <a:xfrm>
            <a:off x="5708" y="188243"/>
            <a:ext cx="1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2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2400" b="0" dirty="0">
                <a:solidFill>
                  <a:schemeClr val="accent1"/>
                </a:solidFill>
              </a:rPr>
              <a:t>HORECA CON ORDENANZAS: IMPLANTACIÓN</a:t>
            </a:r>
            <a:endParaRPr lang="es-ES" dirty="0"/>
          </a:p>
        </p:txBody>
      </p:sp>
      <p:graphicFrame>
        <p:nvGraphicFramePr>
          <p:cNvPr id="11" name="Marcador de gráfico 10"/>
          <p:cNvGraphicFramePr>
            <a:graphicFrameLocks noGrp="1"/>
          </p:cNvGraphicFramePr>
          <p:nvPr>
            <p:ph type="chart" sz="quarter" idx="13"/>
          </p:nvPr>
        </p:nvGraphicFramePr>
        <p:xfrm>
          <a:off x="329353" y="1837021"/>
          <a:ext cx="1801813" cy="1804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Marcador de gráfico 10"/>
          <p:cNvGraphicFramePr>
            <a:graphicFrameLocks noGrp="1"/>
          </p:cNvGraphicFramePr>
          <p:nvPr>
            <p:ph type="chart" sz="quarter" idx="16"/>
          </p:nvPr>
        </p:nvGraphicFramePr>
        <p:xfrm>
          <a:off x="3502132" y="1872464"/>
          <a:ext cx="1801812" cy="1804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Marcador de texto 6"/>
          <p:cNvSpPr>
            <a:spLocks noGrp="1"/>
          </p:cNvSpPr>
          <p:nvPr>
            <p:ph type="body" sz="quarter" idx="17"/>
          </p:nvPr>
        </p:nvSpPr>
        <p:spPr>
          <a:xfrm>
            <a:off x="204202" y="3764634"/>
            <a:ext cx="2052165" cy="624374"/>
          </a:xfrm>
        </p:spPr>
        <p:txBody>
          <a:bodyPr/>
          <a:lstStyle/>
          <a:p>
            <a:r>
              <a:rPr lang="es-ES" sz="1200" b="0" dirty="0"/>
              <a:t>Recicladores verificados </a:t>
            </a:r>
          </a:p>
          <a:p>
            <a:r>
              <a:rPr lang="es-ES" sz="1200" b="0" dirty="0"/>
              <a:t>en la fase I.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0"/>
          </p:nvPr>
        </p:nvSpPr>
        <p:spPr>
          <a:xfrm>
            <a:off x="3223074" y="3543035"/>
            <a:ext cx="2359940" cy="845974"/>
          </a:xfrm>
        </p:spPr>
        <p:txBody>
          <a:bodyPr/>
          <a:lstStyle/>
          <a:p>
            <a:r>
              <a:rPr lang="es-ES" sz="1200" b="0" dirty="0"/>
              <a:t>Recicladores verificados tras </a:t>
            </a:r>
          </a:p>
          <a:p>
            <a:r>
              <a:rPr lang="es-ES" sz="1200" b="0" dirty="0"/>
              <a:t>la realización de la </a:t>
            </a:r>
          </a:p>
          <a:p>
            <a:r>
              <a:rPr lang="es-ES" sz="1200" b="0" dirty="0"/>
              <a:t>fase II ( apercibimiento)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1"/>
          </p:nvPr>
        </p:nvSpPr>
        <p:spPr>
          <a:xfrm>
            <a:off x="260178" y="599840"/>
            <a:ext cx="7772400" cy="222378"/>
          </a:xfrm>
        </p:spPr>
        <p:txBody>
          <a:bodyPr>
            <a:noAutofit/>
          </a:bodyPr>
          <a:lstStyle/>
          <a:p>
            <a:r>
              <a:rPr lang="es-ES" sz="1200" dirty="0"/>
              <a:t>Cierre: Evolución del % de establecimientos recicladores.</a:t>
            </a:r>
          </a:p>
        </p:txBody>
      </p:sp>
      <p:sp>
        <p:nvSpPr>
          <p:cNvPr id="22" name="Marcador de texto 6"/>
          <p:cNvSpPr>
            <a:spLocks noGrp="1"/>
          </p:cNvSpPr>
          <p:nvPr>
            <p:ph type="body" sz="quarter" idx="17"/>
          </p:nvPr>
        </p:nvSpPr>
        <p:spPr>
          <a:xfrm>
            <a:off x="356469" y="1548958"/>
            <a:ext cx="1747594" cy="402775"/>
          </a:xfrm>
        </p:spPr>
        <p:txBody>
          <a:bodyPr/>
          <a:lstStyle/>
          <a:p>
            <a:r>
              <a:rPr lang="es-ES" sz="1200" dirty="0"/>
              <a:t>Horeca Recicladores</a:t>
            </a:r>
          </a:p>
        </p:txBody>
      </p:sp>
      <p:sp>
        <p:nvSpPr>
          <p:cNvPr id="25" name="Marcador de texto 9"/>
          <p:cNvSpPr>
            <a:spLocks noGrp="1"/>
          </p:cNvSpPr>
          <p:nvPr>
            <p:ph type="body" sz="quarter" idx="20"/>
          </p:nvPr>
        </p:nvSpPr>
        <p:spPr>
          <a:xfrm>
            <a:off x="3471039" y="1557447"/>
            <a:ext cx="1747594" cy="402775"/>
          </a:xfrm>
        </p:spPr>
        <p:txBody>
          <a:bodyPr/>
          <a:lstStyle/>
          <a:p>
            <a:r>
              <a:rPr lang="es-ES" sz="1200" dirty="0"/>
              <a:t>Horeca Recicladores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663157" y="2195170"/>
            <a:ext cx="1099691" cy="1097158"/>
            <a:chOff x="1038654" y="1761499"/>
            <a:chExt cx="1099691" cy="1097158"/>
          </a:xfrm>
        </p:grpSpPr>
        <p:cxnSp>
          <p:nvCxnSpPr>
            <p:cNvPr id="4" name="Conector recto 3"/>
            <p:cNvCxnSpPr/>
            <p:nvPr/>
          </p:nvCxnSpPr>
          <p:spPr>
            <a:xfrm>
              <a:off x="1591673" y="1761499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1591673" y="2773316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 rot="5400000">
              <a:off x="1081325" y="2268838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/>
            <p:cNvCxnSpPr/>
            <p:nvPr/>
          </p:nvCxnSpPr>
          <p:spPr>
            <a:xfrm rot="5400000">
              <a:off x="2095675" y="2268839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Agrupar 43"/>
          <p:cNvGrpSpPr/>
          <p:nvPr/>
        </p:nvGrpSpPr>
        <p:grpSpPr>
          <a:xfrm>
            <a:off x="3850019" y="2236530"/>
            <a:ext cx="1099691" cy="1097158"/>
            <a:chOff x="1038654" y="1761499"/>
            <a:chExt cx="1099691" cy="1097158"/>
          </a:xfrm>
        </p:grpSpPr>
        <p:cxnSp>
          <p:nvCxnSpPr>
            <p:cNvPr id="45" name="Conector recto 44"/>
            <p:cNvCxnSpPr/>
            <p:nvPr/>
          </p:nvCxnSpPr>
          <p:spPr>
            <a:xfrm>
              <a:off x="1591673" y="1761499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>
              <a:off x="1591673" y="2773316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rot="5400000">
              <a:off x="1081325" y="2268838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rot="5400000">
              <a:off x="2095675" y="2268839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Marcador de texto 6"/>
          <p:cNvSpPr txBox="1">
            <a:spLocks/>
          </p:cNvSpPr>
          <p:nvPr/>
        </p:nvSpPr>
        <p:spPr>
          <a:xfrm>
            <a:off x="888533" y="1233908"/>
            <a:ext cx="683448" cy="44203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" tIns="36000" rIns="36000" bIns="36000" rtlCol="0" anchor="ctr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62%</a:t>
            </a:r>
            <a:endParaRPr lang="es-ES" sz="3200" b="1" dirty="0"/>
          </a:p>
        </p:txBody>
      </p:sp>
      <p:sp>
        <p:nvSpPr>
          <p:cNvPr id="21" name="Marcador de texto 6"/>
          <p:cNvSpPr txBox="1">
            <a:spLocks/>
          </p:cNvSpPr>
          <p:nvPr/>
        </p:nvSpPr>
        <p:spPr>
          <a:xfrm>
            <a:off x="4002427" y="1242397"/>
            <a:ext cx="683448" cy="44203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" tIns="36000" rIns="36000" bIns="36000" rtlCol="0" anchor="ctr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81%</a:t>
            </a:r>
            <a:endParaRPr lang="es-ES" sz="3200" b="1" dirty="0"/>
          </a:p>
        </p:txBody>
      </p:sp>
      <p:grpSp>
        <p:nvGrpSpPr>
          <p:cNvPr id="63" name="Agrupar 62"/>
          <p:cNvGrpSpPr/>
          <p:nvPr/>
        </p:nvGrpSpPr>
        <p:grpSpPr>
          <a:xfrm rot="7848598">
            <a:off x="735350" y="2863328"/>
            <a:ext cx="587216" cy="78154"/>
            <a:chOff x="3543484" y="2462277"/>
            <a:chExt cx="587216" cy="78154"/>
          </a:xfrm>
        </p:grpSpPr>
        <p:sp>
          <p:nvSpPr>
            <p:cNvPr id="64" name="Triángulo isósceles 63"/>
            <p:cNvSpPr/>
            <p:nvPr/>
          </p:nvSpPr>
          <p:spPr>
            <a:xfrm rot="5400000">
              <a:off x="3832835" y="2226350"/>
              <a:ext cx="45719" cy="550011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Elipse 64"/>
            <p:cNvSpPr/>
            <p:nvPr/>
          </p:nvSpPr>
          <p:spPr>
            <a:xfrm>
              <a:off x="3543484" y="2462277"/>
              <a:ext cx="78154" cy="78154"/>
            </a:xfrm>
            <a:prstGeom prst="ellipse">
              <a:avLst/>
            </a:prstGeom>
            <a:solidFill>
              <a:srgbClr val="6A6A6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9" name="Agrupar 68"/>
          <p:cNvGrpSpPr/>
          <p:nvPr/>
        </p:nvGrpSpPr>
        <p:grpSpPr>
          <a:xfrm rot="12530862">
            <a:off x="3858814" y="2672769"/>
            <a:ext cx="587216" cy="78154"/>
            <a:chOff x="3543484" y="2462277"/>
            <a:chExt cx="587216" cy="78154"/>
          </a:xfrm>
        </p:grpSpPr>
        <p:sp>
          <p:nvSpPr>
            <p:cNvPr id="70" name="Triángulo isósceles 69"/>
            <p:cNvSpPr/>
            <p:nvPr/>
          </p:nvSpPr>
          <p:spPr>
            <a:xfrm rot="5400000">
              <a:off x="3832835" y="2226350"/>
              <a:ext cx="45719" cy="550011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Elipse 70"/>
            <p:cNvSpPr/>
            <p:nvPr/>
          </p:nvSpPr>
          <p:spPr>
            <a:xfrm>
              <a:off x="3543484" y="2462277"/>
              <a:ext cx="78154" cy="78154"/>
            </a:xfrm>
            <a:prstGeom prst="ellipse">
              <a:avLst/>
            </a:prstGeom>
            <a:solidFill>
              <a:srgbClr val="6A6A6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A4F2717B-74B4-402C-8FE8-5E24C54A6A8D}"/>
              </a:ext>
            </a:extLst>
          </p:cNvPr>
          <p:cNvCxnSpPr/>
          <p:nvPr/>
        </p:nvCxnSpPr>
        <p:spPr>
          <a:xfrm>
            <a:off x="2161704" y="2745181"/>
            <a:ext cx="1276364" cy="0"/>
          </a:xfrm>
          <a:prstGeom prst="straightConnector1">
            <a:avLst/>
          </a:prstGeom>
          <a:ln w="635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Marcador de gráfico 10">
            <a:extLst>
              <a:ext uri="{FF2B5EF4-FFF2-40B4-BE49-F238E27FC236}">
                <a16:creationId xmlns:a16="http://schemas.microsoft.com/office/drawing/2014/main" id="{2C2EEF11-9822-4B37-ABAA-C2B074E80EDD}"/>
              </a:ext>
            </a:extLst>
          </p:cNvPr>
          <p:cNvGraphicFramePr>
            <a:graphicFrameLocks/>
          </p:cNvGraphicFramePr>
          <p:nvPr/>
        </p:nvGraphicFramePr>
        <p:xfrm>
          <a:off x="6699185" y="1924381"/>
          <a:ext cx="1801812" cy="1804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Marcador de texto 9">
            <a:extLst>
              <a:ext uri="{FF2B5EF4-FFF2-40B4-BE49-F238E27FC236}">
                <a16:creationId xmlns:a16="http://schemas.microsoft.com/office/drawing/2014/main" id="{3BE639A7-FF45-47E2-AA6C-E2048AD28128}"/>
              </a:ext>
            </a:extLst>
          </p:cNvPr>
          <p:cNvSpPr txBox="1">
            <a:spLocks/>
          </p:cNvSpPr>
          <p:nvPr/>
        </p:nvSpPr>
        <p:spPr>
          <a:xfrm>
            <a:off x="6674911" y="3543035"/>
            <a:ext cx="2112580" cy="845974"/>
          </a:xfrm>
          <a:prstGeom prst="rect">
            <a:avLst/>
          </a:prstGeom>
        </p:spPr>
        <p:txBody>
          <a:bodyPr vert="horz" wrap="square" lIns="91440" tIns="108000" rIns="91440" bIns="108000" rtlCol="0" anchor="ctr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05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0" dirty="0"/>
              <a:t>Recicladores verificados </a:t>
            </a:r>
          </a:p>
          <a:p>
            <a:r>
              <a:rPr lang="es-ES" sz="1200" b="0" dirty="0"/>
              <a:t>en la fase III (verificación)</a:t>
            </a:r>
          </a:p>
          <a:p>
            <a:endParaRPr lang="es-ES" sz="1200" b="0" dirty="0"/>
          </a:p>
        </p:txBody>
      </p:sp>
      <p:sp>
        <p:nvSpPr>
          <p:cNvPr id="32" name="Marcador de texto 9">
            <a:extLst>
              <a:ext uri="{FF2B5EF4-FFF2-40B4-BE49-F238E27FC236}">
                <a16:creationId xmlns:a16="http://schemas.microsoft.com/office/drawing/2014/main" id="{77FC3ED0-2472-44B0-B11D-DB5018C2568D}"/>
              </a:ext>
            </a:extLst>
          </p:cNvPr>
          <p:cNvSpPr txBox="1">
            <a:spLocks/>
          </p:cNvSpPr>
          <p:nvPr/>
        </p:nvSpPr>
        <p:spPr>
          <a:xfrm>
            <a:off x="6688133" y="1609364"/>
            <a:ext cx="1707519" cy="402775"/>
          </a:xfrm>
          <a:prstGeom prst="rect">
            <a:avLst/>
          </a:prstGeom>
        </p:spPr>
        <p:txBody>
          <a:bodyPr vert="horz" wrap="none" lIns="91440" tIns="108000" rIns="91440" bIns="108000" rtlCol="0" anchor="ctr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05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Horeca recicladores</a:t>
            </a:r>
          </a:p>
        </p:txBody>
      </p:sp>
      <p:grpSp>
        <p:nvGrpSpPr>
          <p:cNvPr id="34" name="Agrupar 43">
            <a:extLst>
              <a:ext uri="{FF2B5EF4-FFF2-40B4-BE49-F238E27FC236}">
                <a16:creationId xmlns:a16="http://schemas.microsoft.com/office/drawing/2014/main" id="{C2DB5D06-2869-4187-823D-1D755F5E1CFD}"/>
              </a:ext>
            </a:extLst>
          </p:cNvPr>
          <p:cNvGrpSpPr/>
          <p:nvPr/>
        </p:nvGrpSpPr>
        <p:grpSpPr>
          <a:xfrm>
            <a:off x="7047072" y="2267183"/>
            <a:ext cx="1099691" cy="1097158"/>
            <a:chOff x="1038654" y="1761499"/>
            <a:chExt cx="1099691" cy="1097158"/>
          </a:xfrm>
        </p:grpSpPr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CAEF9C5E-17FD-4970-B30B-26CAF648D440}"/>
                </a:ext>
              </a:extLst>
            </p:cNvPr>
            <p:cNvCxnSpPr/>
            <p:nvPr/>
          </p:nvCxnSpPr>
          <p:spPr>
            <a:xfrm>
              <a:off x="1591673" y="1761499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0C799134-CB82-4ED5-A25F-3784E8ABCA4F}"/>
                </a:ext>
              </a:extLst>
            </p:cNvPr>
            <p:cNvCxnSpPr/>
            <p:nvPr/>
          </p:nvCxnSpPr>
          <p:spPr>
            <a:xfrm>
              <a:off x="1591673" y="2773316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CC42E66A-054F-47D8-82E2-CA1C34E2927D}"/>
                </a:ext>
              </a:extLst>
            </p:cNvPr>
            <p:cNvCxnSpPr/>
            <p:nvPr/>
          </p:nvCxnSpPr>
          <p:spPr>
            <a:xfrm rot="5400000">
              <a:off x="1081325" y="2268838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85A8D6DD-7ADD-4F10-9EDC-301CEAB1337A}"/>
                </a:ext>
              </a:extLst>
            </p:cNvPr>
            <p:cNvCxnSpPr/>
            <p:nvPr/>
          </p:nvCxnSpPr>
          <p:spPr>
            <a:xfrm rot="5400000">
              <a:off x="2095675" y="2268839"/>
              <a:ext cx="0" cy="85341"/>
            </a:xfrm>
            <a:prstGeom prst="line">
              <a:avLst/>
            </a:prstGeom>
            <a:ln w="127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Marcador de texto 6">
            <a:extLst>
              <a:ext uri="{FF2B5EF4-FFF2-40B4-BE49-F238E27FC236}">
                <a16:creationId xmlns:a16="http://schemas.microsoft.com/office/drawing/2014/main" id="{F73EB848-62A9-41A7-A732-E582C5120A1F}"/>
              </a:ext>
            </a:extLst>
          </p:cNvPr>
          <p:cNvSpPr txBox="1">
            <a:spLocks/>
          </p:cNvSpPr>
          <p:nvPr/>
        </p:nvSpPr>
        <p:spPr>
          <a:xfrm>
            <a:off x="7199482" y="1294314"/>
            <a:ext cx="683448" cy="44203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" tIns="36000" rIns="36000" bIns="36000" rtlCol="0" anchor="ctr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98%</a:t>
            </a:r>
            <a:endParaRPr lang="es-ES" sz="3200" b="1" dirty="0"/>
          </a:p>
        </p:txBody>
      </p:sp>
      <p:grpSp>
        <p:nvGrpSpPr>
          <p:cNvPr id="40" name="Agrupar 68">
            <a:extLst>
              <a:ext uri="{FF2B5EF4-FFF2-40B4-BE49-F238E27FC236}">
                <a16:creationId xmlns:a16="http://schemas.microsoft.com/office/drawing/2014/main" id="{FB3455A3-0F87-48CF-A7A1-2A1F1F03DEC2}"/>
              </a:ext>
            </a:extLst>
          </p:cNvPr>
          <p:cNvGrpSpPr/>
          <p:nvPr/>
        </p:nvGrpSpPr>
        <p:grpSpPr>
          <a:xfrm rot="16007363">
            <a:off x="7268592" y="2531011"/>
            <a:ext cx="587216" cy="78154"/>
            <a:chOff x="3543484" y="2462277"/>
            <a:chExt cx="587216" cy="78154"/>
          </a:xfrm>
        </p:grpSpPr>
        <p:sp>
          <p:nvSpPr>
            <p:cNvPr id="41" name="Triángulo isósceles 40">
              <a:extLst>
                <a:ext uri="{FF2B5EF4-FFF2-40B4-BE49-F238E27FC236}">
                  <a16:creationId xmlns:a16="http://schemas.microsoft.com/office/drawing/2014/main" id="{98CABE82-B58C-4433-92C3-728EE74B1D62}"/>
                </a:ext>
              </a:extLst>
            </p:cNvPr>
            <p:cNvSpPr/>
            <p:nvPr/>
          </p:nvSpPr>
          <p:spPr>
            <a:xfrm rot="5400000">
              <a:off x="3832835" y="2226350"/>
              <a:ext cx="45719" cy="550011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0AB18DB6-FFA1-421C-AA50-665EF099A1D2}"/>
                </a:ext>
              </a:extLst>
            </p:cNvPr>
            <p:cNvSpPr/>
            <p:nvPr/>
          </p:nvSpPr>
          <p:spPr>
            <a:xfrm>
              <a:off x="3543484" y="2462277"/>
              <a:ext cx="78154" cy="78154"/>
            </a:xfrm>
            <a:prstGeom prst="ellipse">
              <a:avLst/>
            </a:prstGeom>
            <a:solidFill>
              <a:srgbClr val="6A6A6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198A5E35-8D02-4322-A9F5-6545CECB51B4}"/>
              </a:ext>
            </a:extLst>
          </p:cNvPr>
          <p:cNvCxnSpPr/>
          <p:nvPr/>
        </p:nvCxnSpPr>
        <p:spPr>
          <a:xfrm>
            <a:off x="5358757" y="2797098"/>
            <a:ext cx="1276364" cy="0"/>
          </a:xfrm>
          <a:prstGeom prst="straightConnector1">
            <a:avLst/>
          </a:prstGeom>
          <a:ln w="635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70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2400"/>
              </a:lnSpc>
            </a:pPr>
            <a:r>
              <a:rPr lang="es-ES" sz="2000" b="0" dirty="0">
                <a:solidFill>
                  <a:schemeClr val="accent1"/>
                </a:solidFill>
              </a:rPr>
              <a:t>HORECA CON ORDENANZAS: IMPLANTACIÓN</a:t>
            </a:r>
            <a:endParaRPr lang="es-ES" sz="2000" dirty="0">
              <a:latin typeface="Century Gothic"/>
              <a:cs typeface="Century Gothic"/>
            </a:endParaRPr>
          </a:p>
        </p:txBody>
      </p:sp>
      <p:sp>
        <p:nvSpPr>
          <p:cNvPr id="33" name="Rectángulo 32"/>
          <p:cNvSpPr>
            <a:spLocks/>
          </p:cNvSpPr>
          <p:nvPr/>
        </p:nvSpPr>
        <p:spPr>
          <a:xfrm>
            <a:off x="3276000" y="936000"/>
            <a:ext cx="2593225" cy="2016000"/>
          </a:xfrm>
          <a:prstGeom prst="rect">
            <a:avLst/>
          </a:prstGeom>
          <a:solidFill>
            <a:srgbClr val="99D5B3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7" name="Imagen 6" descr="A_MERIDA_0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9668" y="936001"/>
            <a:ext cx="2592031" cy="2123999"/>
          </a:xfrm>
          <a:prstGeom prst="rect">
            <a:avLst/>
          </a:prstGeom>
        </p:spPr>
      </p:pic>
      <p:sp>
        <p:nvSpPr>
          <p:cNvPr id="35" name="Rectángulo 34"/>
          <p:cNvSpPr>
            <a:spLocks/>
          </p:cNvSpPr>
          <p:nvPr/>
        </p:nvSpPr>
        <p:spPr>
          <a:xfrm>
            <a:off x="3277226" y="3060000"/>
            <a:ext cx="2592000" cy="1044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3277225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MÉRIDA</a:t>
            </a:r>
          </a:p>
        </p:txBody>
      </p:sp>
      <p:sp>
        <p:nvSpPr>
          <p:cNvPr id="37" name="Triángulo isósceles 36"/>
          <p:cNvSpPr/>
          <p:nvPr/>
        </p:nvSpPr>
        <p:spPr>
          <a:xfrm>
            <a:off x="3276000" y="2880000"/>
            <a:ext cx="2593225" cy="180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3277227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MÉRIDA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3564000" y="3119046"/>
            <a:ext cx="2015999" cy="1044000"/>
            <a:chOff x="3564000" y="3348000"/>
            <a:chExt cx="2015999" cy="684000"/>
          </a:xfrm>
        </p:grpSpPr>
        <p:cxnSp>
          <p:nvCxnSpPr>
            <p:cNvPr id="34" name="Conector recto 33"/>
            <p:cNvCxnSpPr/>
            <p:nvPr/>
          </p:nvCxnSpPr>
          <p:spPr>
            <a:xfrm>
              <a:off x="4212000" y="3672000"/>
              <a:ext cx="648000" cy="0"/>
            </a:xfrm>
            <a:prstGeom prst="line">
              <a:avLst/>
            </a:prstGeom>
            <a:ln w="12700">
              <a:solidFill>
                <a:srgbClr val="00964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Gráfico 37"/>
            <p:cNvGraphicFramePr>
              <a:graphicFrameLocks/>
            </p:cNvGraphicFramePr>
            <p:nvPr/>
          </p:nvGraphicFramePr>
          <p:xfrm>
            <a:off x="4860000" y="3348000"/>
            <a:ext cx="719999" cy="68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9" name="CuadroTexto 38"/>
            <p:cNvSpPr txBox="1"/>
            <p:nvPr/>
          </p:nvSpPr>
          <p:spPr>
            <a:xfrm>
              <a:off x="4967999" y="3492000"/>
              <a:ext cx="504000" cy="3600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lnSpc>
                  <a:spcPts val="2200"/>
                </a:lnSpc>
              </a:pPr>
              <a:r>
                <a:rPr lang="es-ES" sz="2200" spc="-150" dirty="0">
                  <a:solidFill>
                    <a:srgbClr val="009640"/>
                  </a:solidFill>
                  <a:latin typeface="Century Gothic"/>
                  <a:cs typeface="Century Gothic"/>
                </a:rPr>
                <a:t>9</a:t>
              </a:r>
              <a:r>
                <a:rPr lang="es-ES" sz="2200" dirty="0">
                  <a:solidFill>
                    <a:srgbClr val="009640"/>
                  </a:solidFill>
                  <a:latin typeface="Century Gothic"/>
                  <a:cs typeface="Century Gothic"/>
                </a:rPr>
                <a:t>2</a:t>
              </a:r>
              <a:r>
                <a:rPr lang="es-ES" sz="2200" baseline="2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%</a:t>
              </a:r>
              <a:endParaRPr lang="es-ES" sz="2200" baseline="3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graphicFrame>
          <p:nvGraphicFramePr>
            <p:cNvPr id="72" name="Gráfico 71"/>
            <p:cNvGraphicFramePr>
              <a:graphicFrameLocks/>
            </p:cNvGraphicFramePr>
            <p:nvPr/>
          </p:nvGraphicFramePr>
          <p:xfrm>
            <a:off x="3564000" y="3420000"/>
            <a:ext cx="576000" cy="50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1" name="CuadroTexto 40"/>
            <p:cNvSpPr txBox="1"/>
            <p:nvPr/>
          </p:nvSpPr>
          <p:spPr>
            <a:xfrm>
              <a:off x="3636000" y="3564002"/>
              <a:ext cx="432000" cy="21599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lnSpc>
                  <a:spcPts val="1600"/>
                </a:lnSpc>
              </a:pPr>
              <a:r>
                <a:rPr lang="es-ES" sz="1600" dirty="0">
                  <a:solidFill>
                    <a:srgbClr val="009640"/>
                  </a:solidFill>
                  <a:latin typeface="Century Gothic"/>
                  <a:cs typeface="Century Gothic"/>
                </a:rPr>
                <a:t>20</a:t>
              </a:r>
              <a:r>
                <a:rPr lang="es-ES" sz="1600" baseline="2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%</a:t>
              </a:r>
              <a:endParaRPr lang="es-ES" sz="1600" baseline="3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61" name="Marcador de texto 15">
            <a:extLst>
              <a:ext uri="{FF2B5EF4-FFF2-40B4-BE49-F238E27FC236}">
                <a16:creationId xmlns:a16="http://schemas.microsoft.com/office/drawing/2014/main" id="{1488EC71-74B8-4B50-A4A8-6D123EEC2EBC}"/>
              </a:ext>
            </a:extLst>
          </p:cNvPr>
          <p:cNvSpPr txBox="1">
            <a:spLocks/>
          </p:cNvSpPr>
          <p:nvPr/>
        </p:nvSpPr>
        <p:spPr>
          <a:xfrm>
            <a:off x="253800" y="440432"/>
            <a:ext cx="7772400" cy="222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Casos de éxito: Incremento de establecimientos recicladores</a:t>
            </a:r>
          </a:p>
        </p:txBody>
      </p:sp>
      <p:pic>
        <p:nvPicPr>
          <p:cNvPr id="63" name="Imagen 62" descr="4358.jpg">
            <a:extLst>
              <a:ext uri="{FF2B5EF4-FFF2-40B4-BE49-F238E27FC236}">
                <a16:creationId xmlns:a16="http://schemas.microsoft.com/office/drawing/2014/main" id="{24E463E5-2D5E-4275-9B74-62749583A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3" y="936000"/>
            <a:ext cx="2593225" cy="2124000"/>
          </a:xfrm>
          <a:prstGeom prst="rect">
            <a:avLst/>
          </a:prstGeom>
        </p:spPr>
      </p:pic>
      <p:sp>
        <p:nvSpPr>
          <p:cNvPr id="67" name="Rectángulo 66">
            <a:extLst>
              <a:ext uri="{FF2B5EF4-FFF2-40B4-BE49-F238E27FC236}">
                <a16:creationId xmlns:a16="http://schemas.microsoft.com/office/drawing/2014/main" id="{F8F378F1-FACF-4C95-950B-91D3619AB9AF}"/>
              </a:ext>
            </a:extLst>
          </p:cNvPr>
          <p:cNvSpPr>
            <a:spLocks/>
          </p:cNvSpPr>
          <p:nvPr/>
        </p:nvSpPr>
        <p:spPr>
          <a:xfrm>
            <a:off x="358773" y="3060000"/>
            <a:ext cx="2592000" cy="1043998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81883E79-0E01-4DFC-8FBD-2D2E7B87C65C}"/>
              </a:ext>
            </a:extLst>
          </p:cNvPr>
          <p:cNvSpPr txBox="1"/>
          <p:nvPr/>
        </p:nvSpPr>
        <p:spPr>
          <a:xfrm>
            <a:off x="359999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GIRONA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C403848-5EF6-46F7-8696-6C55D4544ABA}"/>
              </a:ext>
            </a:extLst>
          </p:cNvPr>
          <p:cNvSpPr txBox="1"/>
          <p:nvPr/>
        </p:nvSpPr>
        <p:spPr>
          <a:xfrm>
            <a:off x="360001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GIRONA</a:t>
            </a:r>
          </a:p>
        </p:txBody>
      </p:sp>
      <p:sp>
        <p:nvSpPr>
          <p:cNvPr id="73" name="Triángulo isósceles 72">
            <a:extLst>
              <a:ext uri="{FF2B5EF4-FFF2-40B4-BE49-F238E27FC236}">
                <a16:creationId xmlns:a16="http://schemas.microsoft.com/office/drawing/2014/main" id="{BCBBC25C-10B4-45C5-A34B-870BED5B05DF}"/>
              </a:ext>
            </a:extLst>
          </p:cNvPr>
          <p:cNvSpPr/>
          <p:nvPr/>
        </p:nvSpPr>
        <p:spPr>
          <a:xfrm>
            <a:off x="360001" y="2880000"/>
            <a:ext cx="2593225" cy="180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29FF2376-26CC-4338-944C-F1BE46557C72}"/>
              </a:ext>
            </a:extLst>
          </p:cNvPr>
          <p:cNvSpPr>
            <a:spLocks/>
          </p:cNvSpPr>
          <p:nvPr/>
        </p:nvSpPr>
        <p:spPr>
          <a:xfrm>
            <a:off x="6232098" y="3059998"/>
            <a:ext cx="2592000" cy="1044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16BEB103-C7C7-4E00-B915-91B6062E4E2E}"/>
              </a:ext>
            </a:extLst>
          </p:cNvPr>
          <p:cNvSpPr txBox="1"/>
          <p:nvPr/>
        </p:nvSpPr>
        <p:spPr>
          <a:xfrm>
            <a:off x="6232097" y="2519998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CÓRDOBA</a:t>
            </a:r>
          </a:p>
        </p:txBody>
      </p:sp>
      <p:sp>
        <p:nvSpPr>
          <p:cNvPr id="91" name="Triángulo isósceles 90">
            <a:extLst>
              <a:ext uri="{FF2B5EF4-FFF2-40B4-BE49-F238E27FC236}">
                <a16:creationId xmlns:a16="http://schemas.microsoft.com/office/drawing/2014/main" id="{7AFD8962-ACF6-4B39-B204-DB84C73E2F0A}"/>
              </a:ext>
            </a:extLst>
          </p:cNvPr>
          <p:cNvSpPr/>
          <p:nvPr/>
        </p:nvSpPr>
        <p:spPr>
          <a:xfrm>
            <a:off x="6230872" y="2879998"/>
            <a:ext cx="2593225" cy="180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grpSp>
        <p:nvGrpSpPr>
          <p:cNvPr id="95" name="Agrupar 1">
            <a:extLst>
              <a:ext uri="{FF2B5EF4-FFF2-40B4-BE49-F238E27FC236}">
                <a16:creationId xmlns:a16="http://schemas.microsoft.com/office/drawing/2014/main" id="{F461026D-E9C4-4C99-B7B4-0C5F5743CE36}"/>
              </a:ext>
            </a:extLst>
          </p:cNvPr>
          <p:cNvGrpSpPr/>
          <p:nvPr/>
        </p:nvGrpSpPr>
        <p:grpSpPr>
          <a:xfrm>
            <a:off x="6490862" y="3104180"/>
            <a:ext cx="2015999" cy="1044000"/>
            <a:chOff x="3564000" y="3348000"/>
            <a:chExt cx="2015999" cy="684000"/>
          </a:xfrm>
        </p:grpSpPr>
        <p:cxnSp>
          <p:nvCxnSpPr>
            <p:cNvPr id="96" name="Conector recto 95">
              <a:extLst>
                <a:ext uri="{FF2B5EF4-FFF2-40B4-BE49-F238E27FC236}">
                  <a16:creationId xmlns:a16="http://schemas.microsoft.com/office/drawing/2014/main" id="{8009D253-33D1-4CBF-9490-70C8CFD59C30}"/>
                </a:ext>
              </a:extLst>
            </p:cNvPr>
            <p:cNvCxnSpPr/>
            <p:nvPr/>
          </p:nvCxnSpPr>
          <p:spPr>
            <a:xfrm>
              <a:off x="4212000" y="3672000"/>
              <a:ext cx="648000" cy="0"/>
            </a:xfrm>
            <a:prstGeom prst="line">
              <a:avLst/>
            </a:prstGeom>
            <a:ln w="12700">
              <a:solidFill>
                <a:srgbClr val="00964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7" name="Gráfico 96">
              <a:extLst>
                <a:ext uri="{FF2B5EF4-FFF2-40B4-BE49-F238E27FC236}">
                  <a16:creationId xmlns:a16="http://schemas.microsoft.com/office/drawing/2014/main" id="{CDDC627D-73F5-4CBD-A3C3-707A29F0866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7017137"/>
                </p:ext>
              </p:extLst>
            </p:nvPr>
          </p:nvGraphicFramePr>
          <p:xfrm>
            <a:off x="4860000" y="3348000"/>
            <a:ext cx="719999" cy="68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F7F067A3-F563-4070-8EFB-0F8CFFB1176D}"/>
                </a:ext>
              </a:extLst>
            </p:cNvPr>
            <p:cNvSpPr txBox="1"/>
            <p:nvPr/>
          </p:nvSpPr>
          <p:spPr>
            <a:xfrm>
              <a:off x="4967999" y="3492000"/>
              <a:ext cx="504000" cy="3600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lnSpc>
                  <a:spcPts val="2200"/>
                </a:lnSpc>
              </a:pPr>
              <a:r>
                <a:rPr lang="es-ES" sz="2200" spc="-150" dirty="0">
                  <a:solidFill>
                    <a:srgbClr val="009640"/>
                  </a:solidFill>
                  <a:latin typeface="Century Gothic"/>
                  <a:cs typeface="Century Gothic"/>
                </a:rPr>
                <a:t>84</a:t>
              </a:r>
              <a:r>
                <a:rPr lang="es-ES" sz="2200" baseline="2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%</a:t>
              </a:r>
              <a:endParaRPr lang="es-ES" sz="2200" baseline="3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graphicFrame>
          <p:nvGraphicFramePr>
            <p:cNvPr id="99" name="Gráfico 98">
              <a:extLst>
                <a:ext uri="{FF2B5EF4-FFF2-40B4-BE49-F238E27FC236}">
                  <a16:creationId xmlns:a16="http://schemas.microsoft.com/office/drawing/2014/main" id="{00647EB1-09CB-4131-BF95-C81776D5E9D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52698933"/>
                </p:ext>
              </p:extLst>
            </p:nvPr>
          </p:nvGraphicFramePr>
          <p:xfrm>
            <a:off x="3564000" y="3420000"/>
            <a:ext cx="576000" cy="50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BA0AECD3-7A0D-4FDA-8B7E-12F60BDABCC4}"/>
                </a:ext>
              </a:extLst>
            </p:cNvPr>
            <p:cNvSpPr txBox="1"/>
            <p:nvPr/>
          </p:nvSpPr>
          <p:spPr>
            <a:xfrm>
              <a:off x="3636000" y="3564002"/>
              <a:ext cx="432000" cy="21599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lnSpc>
                  <a:spcPts val="1600"/>
                </a:lnSpc>
              </a:pPr>
              <a:r>
                <a:rPr lang="es-ES" sz="1600" dirty="0">
                  <a:solidFill>
                    <a:srgbClr val="009640"/>
                  </a:solidFill>
                  <a:latin typeface="Century Gothic"/>
                  <a:cs typeface="Century Gothic"/>
                </a:rPr>
                <a:t>46</a:t>
              </a:r>
              <a:r>
                <a:rPr lang="es-ES" sz="1600" baseline="2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%</a:t>
              </a:r>
              <a:endParaRPr lang="es-ES" sz="1600" baseline="3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01" name="Imagen 100" descr="CORDOBA_PAP_EXITO.jpg">
            <a:extLst>
              <a:ext uri="{FF2B5EF4-FFF2-40B4-BE49-F238E27FC236}">
                <a16:creationId xmlns:a16="http://schemas.microsoft.com/office/drawing/2014/main" id="{58494598-6822-426E-8C3B-B83BF09B94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398" y="938836"/>
            <a:ext cx="2599367" cy="2121162"/>
          </a:xfrm>
          <a:prstGeom prst="rect">
            <a:avLst/>
          </a:prstGeom>
        </p:spPr>
      </p:pic>
      <p:sp>
        <p:nvSpPr>
          <p:cNvPr id="102" name="Triángulo isósceles 101">
            <a:extLst>
              <a:ext uri="{FF2B5EF4-FFF2-40B4-BE49-F238E27FC236}">
                <a16:creationId xmlns:a16="http://schemas.microsoft.com/office/drawing/2014/main" id="{E07F7F1F-D522-4363-AC10-550A2FE41C5A}"/>
              </a:ext>
            </a:extLst>
          </p:cNvPr>
          <p:cNvSpPr/>
          <p:nvPr/>
        </p:nvSpPr>
        <p:spPr>
          <a:xfrm>
            <a:off x="6239338" y="2879997"/>
            <a:ext cx="2593225" cy="180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72BFD15-5AD4-4D1C-8AEE-3EF854AF6F1D}"/>
              </a:ext>
            </a:extLst>
          </p:cNvPr>
          <p:cNvSpPr txBox="1"/>
          <p:nvPr/>
        </p:nvSpPr>
        <p:spPr>
          <a:xfrm>
            <a:off x="6235175" y="2520002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CÓRDOBA</a:t>
            </a:r>
          </a:p>
        </p:txBody>
      </p:sp>
      <p:grpSp>
        <p:nvGrpSpPr>
          <p:cNvPr id="49" name="Agrupar 1">
            <a:extLst>
              <a:ext uri="{FF2B5EF4-FFF2-40B4-BE49-F238E27FC236}">
                <a16:creationId xmlns:a16="http://schemas.microsoft.com/office/drawing/2014/main" id="{4DCB20CD-6128-4868-B54A-44CF7CDE1D1B}"/>
              </a:ext>
            </a:extLst>
          </p:cNvPr>
          <p:cNvGrpSpPr/>
          <p:nvPr/>
        </p:nvGrpSpPr>
        <p:grpSpPr>
          <a:xfrm>
            <a:off x="637139" y="3104180"/>
            <a:ext cx="2015999" cy="1044000"/>
            <a:chOff x="3564000" y="3348000"/>
            <a:chExt cx="2015999" cy="684000"/>
          </a:xfrm>
        </p:grpSpPr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579C6DF5-79C9-4ACC-9ECE-A5F6E81E2ADE}"/>
                </a:ext>
              </a:extLst>
            </p:cNvPr>
            <p:cNvCxnSpPr/>
            <p:nvPr/>
          </p:nvCxnSpPr>
          <p:spPr>
            <a:xfrm>
              <a:off x="4212000" y="3672000"/>
              <a:ext cx="648000" cy="0"/>
            </a:xfrm>
            <a:prstGeom prst="line">
              <a:avLst/>
            </a:prstGeom>
            <a:ln w="12700">
              <a:solidFill>
                <a:srgbClr val="00964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1" name="Gráfico 50">
              <a:extLst>
                <a:ext uri="{FF2B5EF4-FFF2-40B4-BE49-F238E27FC236}">
                  <a16:creationId xmlns:a16="http://schemas.microsoft.com/office/drawing/2014/main" id="{07F19135-68D7-4C2E-826C-1EAE097801F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39931194"/>
                </p:ext>
              </p:extLst>
            </p:nvPr>
          </p:nvGraphicFramePr>
          <p:xfrm>
            <a:off x="4860000" y="3348000"/>
            <a:ext cx="719999" cy="68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1E2702FE-4070-489C-B125-86248254C2BA}"/>
                </a:ext>
              </a:extLst>
            </p:cNvPr>
            <p:cNvSpPr txBox="1"/>
            <p:nvPr/>
          </p:nvSpPr>
          <p:spPr>
            <a:xfrm>
              <a:off x="4967999" y="3492000"/>
              <a:ext cx="504000" cy="3600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lnSpc>
                  <a:spcPts val="2200"/>
                </a:lnSpc>
              </a:pPr>
              <a:r>
                <a:rPr lang="es-ES" dirty="0">
                  <a:solidFill>
                    <a:srgbClr val="009640"/>
                  </a:solidFill>
                  <a:latin typeface="Century Gothic"/>
                  <a:cs typeface="Century Gothic"/>
                </a:rPr>
                <a:t>100</a:t>
              </a:r>
              <a:r>
                <a:rPr lang="es-ES" baseline="2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%</a:t>
              </a:r>
              <a:endParaRPr lang="es-ES" baseline="3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graphicFrame>
          <p:nvGraphicFramePr>
            <p:cNvPr id="53" name="Gráfico 52">
              <a:extLst>
                <a:ext uri="{FF2B5EF4-FFF2-40B4-BE49-F238E27FC236}">
                  <a16:creationId xmlns:a16="http://schemas.microsoft.com/office/drawing/2014/main" id="{F4CF7C7B-1F8F-4F49-916D-5DD27C9734C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57027518"/>
                </p:ext>
              </p:extLst>
            </p:nvPr>
          </p:nvGraphicFramePr>
          <p:xfrm>
            <a:off x="3564000" y="3420000"/>
            <a:ext cx="576000" cy="503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90A13143-3A8C-49FC-A55B-9F639D067307}"/>
                </a:ext>
              </a:extLst>
            </p:cNvPr>
            <p:cNvSpPr txBox="1"/>
            <p:nvPr/>
          </p:nvSpPr>
          <p:spPr>
            <a:xfrm>
              <a:off x="3636000" y="3564002"/>
              <a:ext cx="432000" cy="21599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noAutofit/>
            </a:bodyPr>
            <a:lstStyle/>
            <a:p>
              <a:pPr algn="ctr">
                <a:lnSpc>
                  <a:spcPts val="1600"/>
                </a:lnSpc>
              </a:pPr>
              <a:r>
                <a:rPr lang="es-ES" sz="1600" dirty="0">
                  <a:solidFill>
                    <a:srgbClr val="009640"/>
                  </a:solidFill>
                  <a:latin typeface="Century Gothic"/>
                  <a:cs typeface="Century Gothic"/>
                </a:rPr>
                <a:t>69</a:t>
              </a:r>
              <a:r>
                <a:rPr lang="es-ES" sz="1600" baseline="2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%</a:t>
              </a:r>
              <a:endParaRPr lang="es-ES" sz="1600" baseline="3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23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 descr="SEVILLA_PAP_EXITO.jpg">
            <a:extLst>
              <a:ext uri="{FF2B5EF4-FFF2-40B4-BE49-F238E27FC236}">
                <a16:creationId xmlns:a16="http://schemas.microsoft.com/office/drawing/2014/main" id="{170074A6-3188-4670-8302-873277EA53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22" y="936000"/>
            <a:ext cx="2591999" cy="2123998"/>
          </a:xfrm>
          <a:prstGeom prst="rect">
            <a:avLst/>
          </a:prstGeom>
        </p:spPr>
      </p:pic>
      <p:pic>
        <p:nvPicPr>
          <p:cNvPr id="1026" name="Picture 2" descr="5 razones por las que Barcelona es la gran ciudad digital">
            <a:extLst>
              <a:ext uri="{FF2B5EF4-FFF2-40B4-BE49-F238E27FC236}">
                <a16:creationId xmlns:a16="http://schemas.microsoft.com/office/drawing/2014/main" id="{26DB2D10-D8EE-42FE-AEAE-5C4496FE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8" y="935999"/>
            <a:ext cx="2592000" cy="21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ángulo 75"/>
          <p:cNvSpPr>
            <a:spLocks/>
          </p:cNvSpPr>
          <p:nvPr/>
        </p:nvSpPr>
        <p:spPr>
          <a:xfrm>
            <a:off x="358773" y="3060000"/>
            <a:ext cx="2592000" cy="1044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2400"/>
              </a:lnSpc>
            </a:pPr>
            <a:r>
              <a:rPr lang="es-ES" sz="2000" b="0" dirty="0">
                <a:solidFill>
                  <a:schemeClr val="accent1"/>
                </a:solidFill>
              </a:rPr>
              <a:t>HORECA CON ORDENANZAS: IMPLANTACIÓN</a:t>
            </a:r>
            <a:endParaRPr lang="es-ES" sz="2000" dirty="0">
              <a:latin typeface="Century Gothic"/>
              <a:cs typeface="Century Gothic"/>
            </a:endParaRPr>
          </a:p>
        </p:txBody>
      </p:sp>
      <p:pic>
        <p:nvPicPr>
          <p:cNvPr id="8" name="Imagen 7" descr="fuente-cibeles-madrid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225" y="936000"/>
            <a:ext cx="2593225" cy="212399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59999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BARCELONA</a:t>
            </a:r>
          </a:p>
        </p:txBody>
      </p:sp>
      <p:sp>
        <p:nvSpPr>
          <p:cNvPr id="35" name="Rectángulo 34"/>
          <p:cNvSpPr>
            <a:spLocks/>
          </p:cNvSpPr>
          <p:nvPr/>
        </p:nvSpPr>
        <p:spPr>
          <a:xfrm>
            <a:off x="3277226" y="3060000"/>
            <a:ext cx="2592000" cy="1044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3277225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SEVILLA</a:t>
            </a:r>
          </a:p>
        </p:txBody>
      </p:sp>
      <p:sp>
        <p:nvSpPr>
          <p:cNvPr id="37" name="Triángulo isósceles 36"/>
          <p:cNvSpPr/>
          <p:nvPr/>
        </p:nvSpPr>
        <p:spPr>
          <a:xfrm>
            <a:off x="3276000" y="2880000"/>
            <a:ext cx="2593225" cy="180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77" name="Triángulo isósceles 76"/>
          <p:cNvSpPr/>
          <p:nvPr/>
        </p:nvSpPr>
        <p:spPr>
          <a:xfrm>
            <a:off x="360001" y="2880000"/>
            <a:ext cx="2593225" cy="180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75" name="Rectángulo 74"/>
          <p:cNvSpPr>
            <a:spLocks/>
          </p:cNvSpPr>
          <p:nvPr/>
        </p:nvSpPr>
        <p:spPr>
          <a:xfrm>
            <a:off x="6193225" y="3060000"/>
            <a:ext cx="2592000" cy="1044000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194451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MADRID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6194453" y="2520000"/>
            <a:ext cx="2591999" cy="360000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entury Gothic"/>
                <a:cs typeface="Century Gothic"/>
              </a:rPr>
              <a:t>MADRID</a:t>
            </a:r>
          </a:p>
        </p:txBody>
      </p:sp>
      <p:sp>
        <p:nvSpPr>
          <p:cNvPr id="78" name="Triángulo isósceles 77"/>
          <p:cNvSpPr/>
          <p:nvPr/>
        </p:nvSpPr>
        <p:spPr>
          <a:xfrm>
            <a:off x="6192000" y="2880000"/>
            <a:ext cx="2593225" cy="180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graphicFrame>
        <p:nvGraphicFramePr>
          <p:cNvPr id="80" name="Gráfico 79"/>
          <p:cNvGraphicFramePr>
            <a:graphicFrameLocks/>
          </p:cNvGraphicFramePr>
          <p:nvPr/>
        </p:nvGraphicFramePr>
        <p:xfrm>
          <a:off x="7668000" y="3060000"/>
          <a:ext cx="935999" cy="86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1" name="CuadroTexto 80"/>
          <p:cNvSpPr txBox="1"/>
          <p:nvPr/>
        </p:nvSpPr>
        <p:spPr>
          <a:xfrm>
            <a:off x="7812000" y="3275999"/>
            <a:ext cx="648000" cy="4320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3000"/>
              </a:lnSpc>
            </a:pPr>
            <a:r>
              <a:rPr lang="es-ES" sz="2800" spc="-150" dirty="0">
                <a:solidFill>
                  <a:srgbClr val="009640"/>
                </a:solidFill>
                <a:latin typeface="Century Gothic"/>
                <a:cs typeface="Century Gothic"/>
              </a:rPr>
              <a:t>9</a:t>
            </a:r>
            <a:r>
              <a:rPr lang="es-ES" sz="2800" dirty="0">
                <a:solidFill>
                  <a:srgbClr val="009640"/>
                </a:solidFill>
                <a:latin typeface="Century Gothic"/>
                <a:cs typeface="Century Gothic"/>
              </a:rPr>
              <a:t>8</a:t>
            </a:r>
            <a:r>
              <a:rPr lang="es-ES" sz="2800" baseline="22000" dirty="0">
                <a:solidFill>
                  <a:srgbClr val="009640"/>
                </a:solidFill>
                <a:latin typeface="Century Gothic"/>
                <a:cs typeface="Century Gothic"/>
              </a:rPr>
              <a:t>%</a:t>
            </a:r>
            <a:endParaRPr lang="es-ES" sz="2800" baseline="3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83" name="Gráfico 82"/>
          <p:cNvGraphicFramePr>
            <a:graphicFrameLocks/>
          </p:cNvGraphicFramePr>
          <p:nvPr/>
        </p:nvGraphicFramePr>
        <p:xfrm>
          <a:off x="6444000" y="3167999"/>
          <a:ext cx="720000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4" name="CuadroTexto 83"/>
          <p:cNvSpPr txBox="1"/>
          <p:nvPr/>
        </p:nvSpPr>
        <p:spPr>
          <a:xfrm>
            <a:off x="6516000" y="3311999"/>
            <a:ext cx="576000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s-ES" sz="2200" spc="-150" dirty="0">
                <a:solidFill>
                  <a:srgbClr val="009640"/>
                </a:solidFill>
                <a:latin typeface="Century Gothic"/>
                <a:cs typeface="Century Gothic"/>
              </a:rPr>
              <a:t>6</a:t>
            </a:r>
            <a:r>
              <a:rPr lang="es-ES" sz="2200" dirty="0">
                <a:solidFill>
                  <a:srgbClr val="009640"/>
                </a:solidFill>
                <a:latin typeface="Century Gothic"/>
                <a:cs typeface="Century Gothic"/>
              </a:rPr>
              <a:t>2</a:t>
            </a:r>
            <a:r>
              <a:rPr lang="es-ES" sz="2200" baseline="22000" dirty="0">
                <a:solidFill>
                  <a:srgbClr val="009640"/>
                </a:solidFill>
                <a:latin typeface="Century Gothic"/>
                <a:cs typeface="Century Gothic"/>
              </a:rPr>
              <a:t>%</a:t>
            </a:r>
            <a:endParaRPr lang="es-ES" sz="2200" baseline="3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cxnSp>
        <p:nvCxnSpPr>
          <p:cNvPr id="85" name="Conector recto 84"/>
          <p:cNvCxnSpPr/>
          <p:nvPr/>
        </p:nvCxnSpPr>
        <p:spPr>
          <a:xfrm>
            <a:off x="7236000" y="3491999"/>
            <a:ext cx="396000" cy="0"/>
          </a:xfrm>
          <a:prstGeom prst="line">
            <a:avLst/>
          </a:prstGeom>
          <a:ln w="12700">
            <a:solidFill>
              <a:srgbClr val="00964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Gráfico 55">
            <a:extLst>
              <a:ext uri="{FF2B5EF4-FFF2-40B4-BE49-F238E27FC236}">
                <a16:creationId xmlns:a16="http://schemas.microsoft.com/office/drawing/2014/main" id="{22975C7C-F35D-4B29-B54E-9EC5815597CA}"/>
              </a:ext>
            </a:extLst>
          </p:cNvPr>
          <p:cNvGraphicFramePr>
            <a:graphicFrameLocks/>
          </p:cNvGraphicFramePr>
          <p:nvPr/>
        </p:nvGraphicFramePr>
        <p:xfrm>
          <a:off x="1853389" y="3060000"/>
          <a:ext cx="935999" cy="86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7" name="CuadroTexto 56">
            <a:extLst>
              <a:ext uri="{FF2B5EF4-FFF2-40B4-BE49-F238E27FC236}">
                <a16:creationId xmlns:a16="http://schemas.microsoft.com/office/drawing/2014/main" id="{33F0CB62-AF2C-4BB7-A11B-FAC714BE215D}"/>
              </a:ext>
            </a:extLst>
          </p:cNvPr>
          <p:cNvSpPr txBox="1"/>
          <p:nvPr/>
        </p:nvSpPr>
        <p:spPr>
          <a:xfrm>
            <a:off x="1997389" y="3275999"/>
            <a:ext cx="648000" cy="4320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3000"/>
              </a:lnSpc>
            </a:pPr>
            <a:r>
              <a:rPr lang="es-ES" sz="2800" spc="-150" dirty="0">
                <a:solidFill>
                  <a:srgbClr val="009640"/>
                </a:solidFill>
                <a:latin typeface="Century Gothic"/>
                <a:cs typeface="Century Gothic"/>
              </a:rPr>
              <a:t>99</a:t>
            </a:r>
            <a:r>
              <a:rPr lang="es-ES" sz="2800" baseline="22000" dirty="0">
                <a:solidFill>
                  <a:srgbClr val="009640"/>
                </a:solidFill>
                <a:latin typeface="Century Gothic"/>
                <a:cs typeface="Century Gothic"/>
              </a:rPr>
              <a:t>%</a:t>
            </a:r>
            <a:endParaRPr lang="es-ES" sz="2800" baseline="3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58" name="Gráfico 57">
            <a:extLst>
              <a:ext uri="{FF2B5EF4-FFF2-40B4-BE49-F238E27FC236}">
                <a16:creationId xmlns:a16="http://schemas.microsoft.com/office/drawing/2014/main" id="{7CEA01D1-90F0-49E6-A6FC-7DFAE2914113}"/>
              </a:ext>
            </a:extLst>
          </p:cNvPr>
          <p:cNvGraphicFramePr>
            <a:graphicFrameLocks/>
          </p:cNvGraphicFramePr>
          <p:nvPr/>
        </p:nvGraphicFramePr>
        <p:xfrm>
          <a:off x="629389" y="3167999"/>
          <a:ext cx="720000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9" name="CuadroTexto 58">
            <a:extLst>
              <a:ext uri="{FF2B5EF4-FFF2-40B4-BE49-F238E27FC236}">
                <a16:creationId xmlns:a16="http://schemas.microsoft.com/office/drawing/2014/main" id="{738DE781-4DD9-42F3-81E1-F8EF7FC07E54}"/>
              </a:ext>
            </a:extLst>
          </p:cNvPr>
          <p:cNvSpPr txBox="1"/>
          <p:nvPr/>
        </p:nvSpPr>
        <p:spPr>
          <a:xfrm>
            <a:off x="701389" y="3311999"/>
            <a:ext cx="576000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s-ES" sz="2200" dirty="0">
                <a:solidFill>
                  <a:srgbClr val="009640"/>
                </a:solidFill>
                <a:latin typeface="Century Gothic"/>
                <a:cs typeface="Century Gothic"/>
              </a:rPr>
              <a:t>51</a:t>
            </a:r>
            <a:r>
              <a:rPr lang="es-ES" sz="2200" baseline="22000" dirty="0">
                <a:solidFill>
                  <a:srgbClr val="009640"/>
                </a:solidFill>
                <a:latin typeface="Century Gothic"/>
                <a:cs typeface="Century Gothic"/>
              </a:rPr>
              <a:t>%</a:t>
            </a:r>
            <a:endParaRPr lang="es-ES" sz="2200" baseline="3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DA1B0152-0FF7-4BD9-8921-412504F823F9}"/>
              </a:ext>
            </a:extLst>
          </p:cNvPr>
          <p:cNvCxnSpPr/>
          <p:nvPr/>
        </p:nvCxnSpPr>
        <p:spPr>
          <a:xfrm>
            <a:off x="1421389" y="3491999"/>
            <a:ext cx="396000" cy="0"/>
          </a:xfrm>
          <a:prstGeom prst="line">
            <a:avLst/>
          </a:prstGeom>
          <a:ln w="12700">
            <a:solidFill>
              <a:srgbClr val="00964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Marcador de texto 15">
            <a:extLst>
              <a:ext uri="{FF2B5EF4-FFF2-40B4-BE49-F238E27FC236}">
                <a16:creationId xmlns:a16="http://schemas.microsoft.com/office/drawing/2014/main" id="{1488EC71-74B8-4B50-A4A8-6D123EEC2EBC}"/>
              </a:ext>
            </a:extLst>
          </p:cNvPr>
          <p:cNvSpPr txBox="1">
            <a:spLocks/>
          </p:cNvSpPr>
          <p:nvPr/>
        </p:nvSpPr>
        <p:spPr>
          <a:xfrm>
            <a:off x="253800" y="440432"/>
            <a:ext cx="7772400" cy="2223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Casos de éxito: Incremento de establecimientos recicladores</a:t>
            </a:r>
          </a:p>
        </p:txBody>
      </p:sp>
      <p:graphicFrame>
        <p:nvGraphicFramePr>
          <p:cNvPr id="42" name="Gráfico 41">
            <a:extLst>
              <a:ext uri="{FF2B5EF4-FFF2-40B4-BE49-F238E27FC236}">
                <a16:creationId xmlns:a16="http://schemas.microsoft.com/office/drawing/2014/main" id="{2629CFA0-5CAF-4F94-AC07-C8B6F5B9A2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011934"/>
              </p:ext>
            </p:extLst>
          </p:nvPr>
        </p:nvGraphicFramePr>
        <p:xfrm>
          <a:off x="4643388" y="3060000"/>
          <a:ext cx="935999" cy="86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3" name="CuadroTexto 42">
            <a:extLst>
              <a:ext uri="{FF2B5EF4-FFF2-40B4-BE49-F238E27FC236}">
                <a16:creationId xmlns:a16="http://schemas.microsoft.com/office/drawing/2014/main" id="{D92F3B9D-B2F0-417E-B117-46D011BBD824}"/>
              </a:ext>
            </a:extLst>
          </p:cNvPr>
          <p:cNvSpPr txBox="1"/>
          <p:nvPr/>
        </p:nvSpPr>
        <p:spPr>
          <a:xfrm>
            <a:off x="4787388" y="3275999"/>
            <a:ext cx="648000" cy="4320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3000"/>
              </a:lnSpc>
            </a:pPr>
            <a:r>
              <a:rPr lang="es-ES" sz="2800" spc="-150" dirty="0">
                <a:solidFill>
                  <a:srgbClr val="009640"/>
                </a:solidFill>
                <a:latin typeface="Century Gothic"/>
                <a:cs typeface="Century Gothic"/>
              </a:rPr>
              <a:t>75</a:t>
            </a:r>
            <a:r>
              <a:rPr lang="es-ES" sz="2800" baseline="22000" dirty="0">
                <a:solidFill>
                  <a:srgbClr val="009640"/>
                </a:solidFill>
                <a:latin typeface="Century Gothic"/>
                <a:cs typeface="Century Gothic"/>
              </a:rPr>
              <a:t>%</a:t>
            </a:r>
            <a:endParaRPr lang="es-ES" sz="2800" baseline="3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9FD0006F-E2F2-4377-AF48-33F1B20263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704563"/>
              </p:ext>
            </p:extLst>
          </p:nvPr>
        </p:nvGraphicFramePr>
        <p:xfrm>
          <a:off x="3419388" y="3167999"/>
          <a:ext cx="720000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5" name="CuadroTexto 44">
            <a:extLst>
              <a:ext uri="{FF2B5EF4-FFF2-40B4-BE49-F238E27FC236}">
                <a16:creationId xmlns:a16="http://schemas.microsoft.com/office/drawing/2014/main" id="{8EC10C47-2FE6-4094-888D-72A7FB0955C8}"/>
              </a:ext>
            </a:extLst>
          </p:cNvPr>
          <p:cNvSpPr txBox="1"/>
          <p:nvPr/>
        </p:nvSpPr>
        <p:spPr>
          <a:xfrm>
            <a:off x="3491388" y="3311999"/>
            <a:ext cx="576000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2200"/>
              </a:lnSpc>
            </a:pPr>
            <a:r>
              <a:rPr lang="es-ES" sz="2200" dirty="0">
                <a:solidFill>
                  <a:srgbClr val="009640"/>
                </a:solidFill>
                <a:latin typeface="Century Gothic"/>
                <a:cs typeface="Century Gothic"/>
              </a:rPr>
              <a:t>39</a:t>
            </a:r>
            <a:r>
              <a:rPr lang="es-ES" sz="2200" baseline="22000" dirty="0">
                <a:solidFill>
                  <a:srgbClr val="009640"/>
                </a:solidFill>
                <a:latin typeface="Century Gothic"/>
                <a:cs typeface="Century Gothic"/>
              </a:rPr>
              <a:t>%</a:t>
            </a:r>
            <a:endParaRPr lang="es-ES" sz="2200" baseline="3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DFB90A08-9925-4342-A3F7-2A3F474313E4}"/>
              </a:ext>
            </a:extLst>
          </p:cNvPr>
          <p:cNvCxnSpPr/>
          <p:nvPr/>
        </p:nvCxnSpPr>
        <p:spPr>
          <a:xfrm>
            <a:off x="4211388" y="3491999"/>
            <a:ext cx="396000" cy="0"/>
          </a:xfrm>
          <a:prstGeom prst="line">
            <a:avLst/>
          </a:prstGeom>
          <a:ln w="12700">
            <a:solidFill>
              <a:srgbClr val="009640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43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n 87" descr="Mapa España Provincias.png">
            <a:extLst>
              <a:ext uri="{FF2B5EF4-FFF2-40B4-BE49-F238E27FC236}">
                <a16:creationId xmlns:a16="http://schemas.microsoft.com/office/drawing/2014/main" id="{986B5A57-E91D-423B-8243-63443D85A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601" y="1046144"/>
            <a:ext cx="4803129" cy="3697580"/>
          </a:xfrm>
          <a:prstGeom prst="rect">
            <a:avLst/>
          </a:prstGeom>
        </p:spPr>
      </p:pic>
      <p:pic>
        <p:nvPicPr>
          <p:cNvPr id="138" name="Imagen 137" descr="Recurso 2.png">
            <a:extLst>
              <a:ext uri="{FF2B5EF4-FFF2-40B4-BE49-F238E27FC236}">
                <a16:creationId xmlns:a16="http://schemas.microsoft.com/office/drawing/2014/main" id="{076139D9-BFFE-4A9E-A3FE-97FC3842C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452" r="68657"/>
          <a:stretch/>
        </p:blipFill>
        <p:spPr>
          <a:xfrm>
            <a:off x="2458030" y="4160359"/>
            <a:ext cx="1612059" cy="7125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0178" y="181340"/>
            <a:ext cx="5052051" cy="412810"/>
          </a:xfrm>
        </p:spPr>
        <p:txBody>
          <a:bodyPr>
            <a:normAutofit fontScale="90000"/>
          </a:bodyPr>
          <a:lstStyle/>
          <a:p>
            <a:r>
              <a:rPr lang="es-ES" b="0" dirty="0"/>
              <a:t>Oportunidad en el canal Horeca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6EA5B6-C015-41E6-96EE-4D30636EEA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s-ES_tradnl" sz="1200" dirty="0"/>
              <a:t>% de Establecimientos recicladores.</a:t>
            </a:r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7F025791-938E-47DA-8B55-5A49F8B5A45A}"/>
              </a:ext>
            </a:extLst>
          </p:cNvPr>
          <p:cNvSpPr/>
          <p:nvPr/>
        </p:nvSpPr>
        <p:spPr>
          <a:xfrm>
            <a:off x="5039300" y="2342755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6600"/>
                </a:solidFill>
              </a:rPr>
              <a:t>65%</a:t>
            </a:r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id="{2917CA51-F7FC-4F73-B1E2-C9D13652937D}"/>
              </a:ext>
            </a:extLst>
          </p:cNvPr>
          <p:cNvSpPr/>
          <p:nvPr/>
        </p:nvSpPr>
        <p:spPr>
          <a:xfrm>
            <a:off x="7504686" y="2690612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92%</a:t>
            </a:r>
          </a:p>
        </p:txBody>
      </p:sp>
      <p:sp>
        <p:nvSpPr>
          <p:cNvPr id="91" name="Elipse 90">
            <a:extLst>
              <a:ext uri="{FF2B5EF4-FFF2-40B4-BE49-F238E27FC236}">
                <a16:creationId xmlns:a16="http://schemas.microsoft.com/office/drawing/2014/main" id="{BA6BB9C7-FF3E-4741-B87C-34A974D700A8}"/>
              </a:ext>
            </a:extLst>
          </p:cNvPr>
          <p:cNvSpPr/>
          <p:nvPr/>
        </p:nvSpPr>
        <p:spPr>
          <a:xfrm>
            <a:off x="4144733" y="2964334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22%</a:t>
            </a: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0ACABE6B-2DFA-4803-A6C8-A5BE0E6A4674}"/>
              </a:ext>
            </a:extLst>
          </p:cNvPr>
          <p:cNvSpPr/>
          <p:nvPr/>
        </p:nvSpPr>
        <p:spPr>
          <a:xfrm>
            <a:off x="5295717" y="2964334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6600"/>
                </a:solidFill>
              </a:rPr>
              <a:t>63%</a:t>
            </a:r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30176CA9-EFEB-4CF2-8A3B-0D412B8DBC68}"/>
              </a:ext>
            </a:extLst>
          </p:cNvPr>
          <p:cNvSpPr/>
          <p:nvPr/>
        </p:nvSpPr>
        <p:spPr>
          <a:xfrm>
            <a:off x="6051877" y="1884725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6600"/>
                </a:solidFill>
              </a:rPr>
              <a:t>65%</a:t>
            </a: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8020B460-DC49-4718-B2F8-4FDDDFBEED18}"/>
              </a:ext>
            </a:extLst>
          </p:cNvPr>
          <p:cNvSpPr/>
          <p:nvPr/>
        </p:nvSpPr>
        <p:spPr>
          <a:xfrm>
            <a:off x="4610558" y="1884725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6600"/>
                </a:solidFill>
              </a:rPr>
              <a:t>73%</a:t>
            </a:r>
          </a:p>
        </p:txBody>
      </p:sp>
      <p:sp>
        <p:nvSpPr>
          <p:cNvPr id="117" name="Elipse 116">
            <a:extLst>
              <a:ext uri="{FF2B5EF4-FFF2-40B4-BE49-F238E27FC236}">
                <a16:creationId xmlns:a16="http://schemas.microsoft.com/office/drawing/2014/main" id="{27099DCA-B3F3-4326-89F6-A6A822E80D28}"/>
              </a:ext>
            </a:extLst>
          </p:cNvPr>
          <p:cNvSpPr/>
          <p:nvPr/>
        </p:nvSpPr>
        <p:spPr>
          <a:xfrm>
            <a:off x="5523198" y="1242668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90%</a:t>
            </a:r>
          </a:p>
        </p:txBody>
      </p:sp>
      <p:sp>
        <p:nvSpPr>
          <p:cNvPr id="118" name="Elipse 117">
            <a:extLst>
              <a:ext uri="{FF2B5EF4-FFF2-40B4-BE49-F238E27FC236}">
                <a16:creationId xmlns:a16="http://schemas.microsoft.com/office/drawing/2014/main" id="{3A28C4CF-845E-4066-B77A-8354451956CA}"/>
              </a:ext>
            </a:extLst>
          </p:cNvPr>
          <p:cNvSpPr/>
          <p:nvPr/>
        </p:nvSpPr>
        <p:spPr>
          <a:xfrm>
            <a:off x="6898906" y="1884725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C000"/>
                </a:solidFill>
              </a:rPr>
              <a:t>59%</a:t>
            </a:r>
          </a:p>
        </p:txBody>
      </p:sp>
      <p:sp>
        <p:nvSpPr>
          <p:cNvPr id="119" name="Elipse 118">
            <a:extLst>
              <a:ext uri="{FF2B5EF4-FFF2-40B4-BE49-F238E27FC236}">
                <a16:creationId xmlns:a16="http://schemas.microsoft.com/office/drawing/2014/main" id="{A6F94A0E-0E0C-432B-9D50-0327A1EFAF3A}"/>
              </a:ext>
            </a:extLst>
          </p:cNvPr>
          <p:cNvSpPr/>
          <p:nvPr/>
        </p:nvSpPr>
        <p:spPr>
          <a:xfrm>
            <a:off x="3447940" y="1242668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89%</a:t>
            </a:r>
          </a:p>
        </p:txBody>
      </p:sp>
      <p:sp>
        <p:nvSpPr>
          <p:cNvPr id="120" name="Elipse 119">
            <a:extLst>
              <a:ext uri="{FF2B5EF4-FFF2-40B4-BE49-F238E27FC236}">
                <a16:creationId xmlns:a16="http://schemas.microsoft.com/office/drawing/2014/main" id="{180C9A62-4C06-43A5-8E16-33E1CE3A3E91}"/>
              </a:ext>
            </a:extLst>
          </p:cNvPr>
          <p:cNvSpPr/>
          <p:nvPr/>
        </p:nvSpPr>
        <p:spPr>
          <a:xfrm>
            <a:off x="4275818" y="1020264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90%</a:t>
            </a:r>
          </a:p>
        </p:txBody>
      </p:sp>
      <p:sp>
        <p:nvSpPr>
          <p:cNvPr id="121" name="Elipse 120">
            <a:extLst>
              <a:ext uri="{FF2B5EF4-FFF2-40B4-BE49-F238E27FC236}">
                <a16:creationId xmlns:a16="http://schemas.microsoft.com/office/drawing/2014/main" id="{AFD90E61-FEC2-4610-8ED4-3877B96AFD6D}"/>
              </a:ext>
            </a:extLst>
          </p:cNvPr>
          <p:cNvSpPr/>
          <p:nvPr/>
        </p:nvSpPr>
        <p:spPr>
          <a:xfrm>
            <a:off x="5850772" y="3660243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6600"/>
                </a:solidFill>
              </a:rPr>
              <a:t>76%</a:t>
            </a:r>
          </a:p>
        </p:txBody>
      </p:sp>
      <p:sp>
        <p:nvSpPr>
          <p:cNvPr id="122" name="Elipse 121">
            <a:extLst>
              <a:ext uri="{FF2B5EF4-FFF2-40B4-BE49-F238E27FC236}">
                <a16:creationId xmlns:a16="http://schemas.microsoft.com/office/drawing/2014/main" id="{79C5D9C5-FAE1-4AEC-81EA-EB719672F0B2}"/>
              </a:ext>
            </a:extLst>
          </p:cNvPr>
          <p:cNvSpPr/>
          <p:nvPr/>
        </p:nvSpPr>
        <p:spPr>
          <a:xfrm>
            <a:off x="4645443" y="3660243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00000"/>
                </a:solidFill>
              </a:rPr>
              <a:t>33%</a:t>
            </a:r>
          </a:p>
        </p:txBody>
      </p:sp>
      <p:sp>
        <p:nvSpPr>
          <p:cNvPr id="123" name="Elipse 122">
            <a:extLst>
              <a:ext uri="{FF2B5EF4-FFF2-40B4-BE49-F238E27FC236}">
                <a16:creationId xmlns:a16="http://schemas.microsoft.com/office/drawing/2014/main" id="{BEFF1183-7440-48D6-B798-5D84E542FE4F}"/>
              </a:ext>
            </a:extLst>
          </p:cNvPr>
          <p:cNvSpPr/>
          <p:nvPr/>
        </p:nvSpPr>
        <p:spPr>
          <a:xfrm>
            <a:off x="6147752" y="2964334"/>
            <a:ext cx="1130551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6600"/>
                </a:solidFill>
              </a:rPr>
              <a:t>77%</a:t>
            </a:r>
          </a:p>
        </p:txBody>
      </p:sp>
      <p:sp>
        <p:nvSpPr>
          <p:cNvPr id="130" name="Elipse 129">
            <a:extLst>
              <a:ext uri="{FF2B5EF4-FFF2-40B4-BE49-F238E27FC236}">
                <a16:creationId xmlns:a16="http://schemas.microsoft.com/office/drawing/2014/main" id="{A6481EEE-26F0-4420-82E0-1116B753B944}"/>
              </a:ext>
            </a:extLst>
          </p:cNvPr>
          <p:cNvSpPr/>
          <p:nvPr/>
        </p:nvSpPr>
        <p:spPr>
          <a:xfrm>
            <a:off x="2859820" y="4375465"/>
            <a:ext cx="1062318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C000"/>
                </a:solidFill>
              </a:rPr>
              <a:t>56%</a:t>
            </a:r>
          </a:p>
        </p:txBody>
      </p:sp>
      <p:sp>
        <p:nvSpPr>
          <p:cNvPr id="137" name="Elipse 136">
            <a:extLst>
              <a:ext uri="{FF2B5EF4-FFF2-40B4-BE49-F238E27FC236}">
                <a16:creationId xmlns:a16="http://schemas.microsoft.com/office/drawing/2014/main" id="{513EB457-9BB4-4C39-96BE-1204D127FC18}"/>
              </a:ext>
            </a:extLst>
          </p:cNvPr>
          <p:cNvSpPr/>
          <p:nvPr/>
        </p:nvSpPr>
        <p:spPr>
          <a:xfrm>
            <a:off x="4961517" y="1020264"/>
            <a:ext cx="968744" cy="4580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CC6600"/>
                </a:solidFill>
              </a:rPr>
              <a:t>69%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9EE22C3-3AE8-4FC3-A491-7312DB5809CE}"/>
              </a:ext>
            </a:extLst>
          </p:cNvPr>
          <p:cNvSpPr/>
          <p:nvPr/>
        </p:nvSpPr>
        <p:spPr>
          <a:xfrm>
            <a:off x="203942" y="3800176"/>
            <a:ext cx="36892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>
                <a:srgbClr val="009640"/>
              </a:buClr>
              <a:buSzPct val="120000"/>
            </a:pPr>
            <a:r>
              <a:rPr lang="es-ES" sz="1100" dirty="0">
                <a:solidFill>
                  <a:srgbClr val="6A6A6B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E239B70-4C1D-428B-B4B8-BB58C6496310}"/>
              </a:ext>
            </a:extLst>
          </p:cNvPr>
          <p:cNvSpPr/>
          <p:nvPr/>
        </p:nvSpPr>
        <p:spPr>
          <a:xfrm>
            <a:off x="228278" y="2379201"/>
            <a:ext cx="35033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solidFill>
                  <a:srgbClr val="6A6A6B"/>
                </a:solidFill>
                <a:latin typeface="Century Gothic" panose="020B0502020202020204" pitchFamily="34" charset="0"/>
              </a:rPr>
              <a:t>% de Establecimientos recicladores obtenido de las campañas institucionales realizadas hasta la fecha, sobre 54.000 establecimientos.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3ABBFD6-5BDE-439E-996B-4E3229149E62}"/>
              </a:ext>
            </a:extLst>
          </p:cNvPr>
          <p:cNvSpPr txBox="1"/>
          <p:nvPr/>
        </p:nvSpPr>
        <p:spPr>
          <a:xfrm>
            <a:off x="7309855" y="3711244"/>
            <a:ext cx="714050" cy="5544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ts val="3600"/>
              </a:lnSpc>
            </a:pPr>
            <a:r>
              <a:rPr lang="es-ES" sz="2800" b="1" dirty="0">
                <a:solidFill>
                  <a:srgbClr val="009640"/>
                </a:solidFill>
                <a:latin typeface="Century Gothic"/>
                <a:cs typeface="Century Gothic"/>
              </a:rPr>
              <a:t>60</a:t>
            </a:r>
            <a:r>
              <a:rPr lang="es-ES" sz="2800" b="1" baseline="22000" dirty="0">
                <a:solidFill>
                  <a:srgbClr val="009640"/>
                </a:solidFill>
                <a:latin typeface="Century Gothic"/>
                <a:cs typeface="Century Gothic"/>
              </a:rPr>
              <a:t>%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4504378-536F-468A-AD3A-14369CF7273A}"/>
              </a:ext>
            </a:extLst>
          </p:cNvPr>
          <p:cNvSpPr>
            <a:spLocks noChangeAspect="1"/>
          </p:cNvSpPr>
          <p:nvPr/>
        </p:nvSpPr>
        <p:spPr>
          <a:xfrm rot="5400000">
            <a:off x="7044167" y="3399634"/>
            <a:ext cx="1223996" cy="1223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>
                <a:gd name="adj" fmla="val 96989"/>
              </a:avLst>
            </a:prstTxWarp>
            <a:spAutoFit/>
          </a:bodyPr>
          <a:lstStyle/>
          <a:p>
            <a:pPr lvl="0" algn="ctr">
              <a:lnSpc>
                <a:spcPts val="1200"/>
              </a:lnSpc>
            </a:pPr>
            <a:r>
              <a:rPr lang="es-ES" sz="1000" b="1" dirty="0">
                <a:solidFill>
                  <a:srgbClr val="009640"/>
                </a:solidFill>
                <a:latin typeface="Century Gothic"/>
                <a:cs typeface="Century Gothic"/>
              </a:rPr>
              <a:t>PROMEDIO ESTABLECIMIENTOS RECICLACODR A NIVEL NACIONAL.</a:t>
            </a: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EEBF168A-8BB7-4F3F-9F9E-C09888571A83}"/>
              </a:ext>
            </a:extLst>
          </p:cNvPr>
          <p:cNvGraphicFramePr>
            <a:graphicFrameLocks/>
          </p:cNvGraphicFramePr>
          <p:nvPr/>
        </p:nvGraphicFramePr>
        <p:xfrm>
          <a:off x="7110047" y="3418295"/>
          <a:ext cx="1092237" cy="118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846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93" grpId="0"/>
      <p:bldP spid="94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30" grpId="0"/>
      <p:bldP spid="137" grpId="0"/>
      <p:bldP spid="7" grpId="0"/>
      <p:bldP spid="27" grpId="0"/>
      <p:bldP spid="30" grpId="0"/>
      <p:bldGraphic spid="3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/>
          <p:cNvSpPr>
            <a:spLocks/>
          </p:cNvSpPr>
          <p:nvPr/>
        </p:nvSpPr>
        <p:spPr>
          <a:xfrm>
            <a:off x="0" y="1"/>
            <a:ext cx="9144000" cy="23399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algn="ctr" defTabSz="914378">
              <a:defRPr/>
            </a:pPr>
            <a:endParaRPr lang="es-ES" kern="0">
              <a:solidFill>
                <a:sysClr val="window" lastClr="FFFFFF"/>
              </a:solidFill>
              <a:latin typeface="Century Gothic"/>
              <a:cs typeface="Century Gothic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340864"/>
          </a:xfrm>
          <a:prstGeom prst="rect">
            <a:avLst/>
          </a:prstGeom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  <a:effectLst>
            <a:outerShdw blurRad="101600" dir="2700000" algn="tl" rotWithShape="0">
              <a:srgbClr val="000000"/>
            </a:outerShdw>
          </a:effectLst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9">
              <a:lnSpc>
                <a:spcPts val="2400"/>
              </a:lnSpc>
            </a:pPr>
            <a:r>
              <a:rPr lang="es-ES" sz="2000" dirty="0">
                <a:solidFill>
                  <a:srgbClr val="FFFFFF"/>
                </a:solidFill>
                <a:latin typeface="Century Gothic"/>
                <a:cs typeface="Century Gothic"/>
              </a:rPr>
              <a:t>Nos enfrentamos a grandes retos ambientales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360000" y="2484000"/>
            <a:ext cx="18707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MITIGACIÓN</a:t>
            </a:r>
            <a:b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</a:b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Y ADAPTACIÓN AL</a:t>
            </a:r>
            <a:b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</a:b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CAMBIO CLIMÁTICO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2556001" y="2484000"/>
            <a:ext cx="18719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CONSECUCIÓN</a:t>
            </a:r>
          </a:p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DE LOS OBJETIVOS</a:t>
            </a:r>
          </a:p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DE DESARROLLO</a:t>
            </a:r>
          </a:p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SOSTENIBLE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4752001" y="2484000"/>
            <a:ext cx="18719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TRANSICIÓN</a:t>
            </a:r>
            <a:b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</a:b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HACIA UN MODELO</a:t>
            </a:r>
            <a:b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</a:b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DE ECONOMÍA CIRCULAR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6948001" y="2484001"/>
            <a:ext cx="187199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OBJETIVOS</a:t>
            </a:r>
          </a:p>
          <a:p>
            <a:pPr algn="ctr" defTabSz="457189">
              <a:lnSpc>
                <a:spcPts val="1200"/>
              </a:lnSpc>
            </a:pPr>
            <a:r>
              <a:rPr lang="es-ES" sz="1200" dirty="0">
                <a:solidFill>
                  <a:srgbClr val="009640"/>
                </a:solidFill>
                <a:latin typeface="Century Gothic"/>
                <a:cs typeface="Century Gothic"/>
              </a:rPr>
              <a:t>DE RECICLAJE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7092000" y="2915998"/>
            <a:ext cx="1584000" cy="678499"/>
            <a:chOff x="7092000" y="2988000"/>
            <a:chExt cx="1584000" cy="678499"/>
          </a:xfrm>
        </p:grpSpPr>
        <p:grpSp>
          <p:nvGrpSpPr>
            <p:cNvPr id="2" name="Agrupar 1"/>
            <p:cNvGrpSpPr/>
            <p:nvPr/>
          </p:nvGrpSpPr>
          <p:grpSpPr>
            <a:xfrm>
              <a:off x="7128000" y="3204000"/>
              <a:ext cx="1512000" cy="462499"/>
              <a:chOff x="7200000" y="3240000"/>
              <a:chExt cx="1512000" cy="462499"/>
            </a:xfrm>
          </p:grpSpPr>
          <p:sp>
            <p:nvSpPr>
              <p:cNvPr id="51" name="CuadroTexto 50"/>
              <p:cNvSpPr txBox="1"/>
              <p:nvPr/>
            </p:nvSpPr>
            <p:spPr>
              <a:xfrm>
                <a:off x="7200000" y="3240000"/>
                <a:ext cx="57600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defTabSz="457189"/>
                <a:r>
                  <a:rPr lang="es-ES" sz="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55</a:t>
                </a:r>
                <a:r>
                  <a:rPr lang="es-ES" sz="2000" b="1" baseline="2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%</a:t>
                </a:r>
              </a:p>
            </p:txBody>
          </p:sp>
          <p:sp>
            <p:nvSpPr>
              <p:cNvPr id="54" name="CuadroTexto 53"/>
              <p:cNvSpPr txBox="1"/>
              <p:nvPr/>
            </p:nvSpPr>
            <p:spPr>
              <a:xfrm>
                <a:off x="7200000" y="3564000"/>
                <a:ext cx="576000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 defTabSz="457189"/>
                <a:r>
                  <a:rPr lang="es-ES" sz="900" dirty="0">
                    <a:solidFill>
                      <a:prstClr val="white">
                        <a:lumMod val="50000"/>
                      </a:prstClr>
                    </a:solidFill>
                    <a:latin typeface="Century Gothic"/>
                    <a:cs typeface="Century Gothic"/>
                  </a:rPr>
                  <a:t>en 2025</a:t>
                </a:r>
              </a:p>
            </p:txBody>
          </p:sp>
          <p:cxnSp>
            <p:nvCxnSpPr>
              <p:cNvPr id="55" name="Conector recto 54"/>
              <p:cNvCxnSpPr/>
              <p:nvPr/>
            </p:nvCxnSpPr>
            <p:spPr>
              <a:xfrm>
                <a:off x="7811999" y="3456000"/>
                <a:ext cx="360000" cy="0"/>
              </a:xfrm>
              <a:prstGeom prst="line">
                <a:avLst/>
              </a:prstGeom>
              <a:ln w="12700">
                <a:solidFill>
                  <a:srgbClr val="009640"/>
                </a:solidFill>
                <a:headEnd type="oval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CuadroTexto 58"/>
              <p:cNvSpPr txBox="1"/>
              <p:nvPr/>
            </p:nvSpPr>
            <p:spPr>
              <a:xfrm>
                <a:off x="8136000" y="3240000"/>
                <a:ext cx="57600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defTabSz="457189"/>
                <a:r>
                  <a:rPr lang="es-ES" sz="2000" b="1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65</a:t>
                </a:r>
                <a:r>
                  <a:rPr lang="es-ES" sz="2000" b="1" baseline="2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%</a:t>
                </a:r>
              </a:p>
            </p:txBody>
          </p:sp>
          <p:sp>
            <p:nvSpPr>
              <p:cNvPr id="62" name="CuadroTexto 61"/>
              <p:cNvSpPr txBox="1"/>
              <p:nvPr/>
            </p:nvSpPr>
            <p:spPr>
              <a:xfrm>
                <a:off x="8136000" y="3564000"/>
                <a:ext cx="576000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 defTabSz="457189"/>
                <a:r>
                  <a:rPr lang="es-ES" sz="900" dirty="0">
                    <a:solidFill>
                      <a:srgbClr val="7F7F7F"/>
                    </a:solidFill>
                    <a:latin typeface="Century Gothic"/>
                    <a:cs typeface="Century Gothic"/>
                  </a:rPr>
                  <a:t>en 2035</a:t>
                </a:r>
              </a:p>
            </p:txBody>
          </p:sp>
        </p:grpSp>
        <p:grpSp>
          <p:nvGrpSpPr>
            <p:cNvPr id="4" name="Agrupar 3"/>
            <p:cNvGrpSpPr/>
            <p:nvPr/>
          </p:nvGrpSpPr>
          <p:grpSpPr>
            <a:xfrm>
              <a:off x="7092000" y="2988000"/>
              <a:ext cx="1584000" cy="306000"/>
              <a:chOff x="7092000" y="3024000"/>
              <a:chExt cx="1584000" cy="306000"/>
            </a:xfrm>
          </p:grpSpPr>
          <p:sp>
            <p:nvSpPr>
              <p:cNvPr id="71" name="Triángulo isósceles 70"/>
              <p:cNvSpPr/>
              <p:nvPr/>
            </p:nvSpPr>
            <p:spPr>
              <a:xfrm rot="10800000">
                <a:off x="7776000" y="3222000"/>
                <a:ext cx="216000" cy="108000"/>
              </a:xfrm>
              <a:prstGeom prst="triangle">
                <a:avLst/>
              </a:prstGeom>
              <a:solidFill>
                <a:srgbClr val="FFC83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s-ES">
                  <a:solidFill>
                    <a:srgbClr val="005746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3" name="CuadroTexto 62"/>
              <p:cNvSpPr txBox="1"/>
              <p:nvPr/>
            </p:nvSpPr>
            <p:spPr>
              <a:xfrm>
                <a:off x="7092000" y="3024000"/>
                <a:ext cx="1584000" cy="216000"/>
              </a:xfrm>
              <a:prstGeom prst="rect">
                <a:avLst/>
              </a:prstGeom>
              <a:solidFill>
                <a:srgbClr val="FFC83C"/>
              </a:solidFill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ctr" defTabSz="457189">
                  <a:lnSpc>
                    <a:spcPts val="1100"/>
                  </a:lnSpc>
                </a:pPr>
                <a:r>
                  <a:rPr lang="es-ES" sz="1000" dirty="0">
                    <a:solidFill>
                      <a:srgbClr val="005746"/>
                    </a:solidFill>
                    <a:latin typeface="Century Gothic"/>
                    <a:cs typeface="Century Gothic"/>
                  </a:rPr>
                  <a:t>RESIDUOS MUNICIPALES</a:t>
                </a:r>
              </a:p>
            </p:txBody>
          </p:sp>
        </p:grpSp>
      </p:grpSp>
      <p:grpSp>
        <p:nvGrpSpPr>
          <p:cNvPr id="81" name="Agrupar 80"/>
          <p:cNvGrpSpPr/>
          <p:nvPr/>
        </p:nvGrpSpPr>
        <p:grpSpPr>
          <a:xfrm>
            <a:off x="7092000" y="3779998"/>
            <a:ext cx="1584000" cy="678499"/>
            <a:chOff x="7092000" y="2988000"/>
            <a:chExt cx="1584000" cy="678499"/>
          </a:xfrm>
        </p:grpSpPr>
        <p:grpSp>
          <p:nvGrpSpPr>
            <p:cNvPr id="82" name="Agrupar 81"/>
            <p:cNvGrpSpPr/>
            <p:nvPr/>
          </p:nvGrpSpPr>
          <p:grpSpPr>
            <a:xfrm>
              <a:off x="7128000" y="3204000"/>
              <a:ext cx="1512000" cy="462499"/>
              <a:chOff x="7200000" y="3240000"/>
              <a:chExt cx="1512000" cy="462499"/>
            </a:xfrm>
          </p:grpSpPr>
          <p:sp>
            <p:nvSpPr>
              <p:cNvPr id="86" name="CuadroTexto 85"/>
              <p:cNvSpPr txBox="1"/>
              <p:nvPr/>
            </p:nvSpPr>
            <p:spPr>
              <a:xfrm>
                <a:off x="7200000" y="3240000"/>
                <a:ext cx="57600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defTabSz="457189"/>
                <a:r>
                  <a:rPr lang="es-ES" sz="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70</a:t>
                </a:r>
                <a:r>
                  <a:rPr lang="es-ES" sz="2000" b="1" baseline="2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%</a:t>
                </a:r>
              </a:p>
            </p:txBody>
          </p:sp>
          <p:sp>
            <p:nvSpPr>
              <p:cNvPr id="87" name="CuadroTexto 86"/>
              <p:cNvSpPr txBox="1"/>
              <p:nvPr/>
            </p:nvSpPr>
            <p:spPr>
              <a:xfrm>
                <a:off x="7200000" y="3564000"/>
                <a:ext cx="576000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 defTabSz="457189"/>
                <a:r>
                  <a:rPr lang="es-ES" sz="900" dirty="0">
                    <a:solidFill>
                      <a:srgbClr val="7F7F7F"/>
                    </a:solidFill>
                    <a:latin typeface="Century Gothic"/>
                    <a:cs typeface="Century Gothic"/>
                  </a:rPr>
                  <a:t>en 2025</a:t>
                </a:r>
              </a:p>
            </p:txBody>
          </p:sp>
          <p:cxnSp>
            <p:nvCxnSpPr>
              <p:cNvPr id="88" name="Conector recto 87"/>
              <p:cNvCxnSpPr/>
              <p:nvPr/>
            </p:nvCxnSpPr>
            <p:spPr>
              <a:xfrm>
                <a:off x="7811999" y="3456000"/>
                <a:ext cx="360000" cy="0"/>
              </a:xfrm>
              <a:prstGeom prst="line">
                <a:avLst/>
              </a:prstGeom>
              <a:ln w="12700">
                <a:solidFill>
                  <a:srgbClr val="009640"/>
                </a:solidFill>
                <a:headEnd type="oval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CuadroTexto 88"/>
              <p:cNvSpPr txBox="1"/>
              <p:nvPr/>
            </p:nvSpPr>
            <p:spPr>
              <a:xfrm>
                <a:off x="8136000" y="3240000"/>
                <a:ext cx="576000" cy="36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noAutofit/>
              </a:bodyPr>
              <a:lstStyle/>
              <a:p>
                <a:pPr algn="ctr" defTabSz="457189"/>
                <a:r>
                  <a:rPr lang="es-ES" sz="2000" b="1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75</a:t>
                </a:r>
                <a:r>
                  <a:rPr lang="es-ES" sz="2000" b="1" baseline="2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%</a:t>
                </a:r>
              </a:p>
            </p:txBody>
          </p:sp>
          <p:sp>
            <p:nvSpPr>
              <p:cNvPr id="90" name="CuadroTexto 89"/>
              <p:cNvSpPr txBox="1"/>
              <p:nvPr/>
            </p:nvSpPr>
            <p:spPr>
              <a:xfrm>
                <a:off x="8136000" y="3564000"/>
                <a:ext cx="576000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algn="ctr" defTabSz="457189"/>
                <a:r>
                  <a:rPr lang="es-ES" sz="900" dirty="0">
                    <a:solidFill>
                      <a:srgbClr val="7F7F7F"/>
                    </a:solidFill>
                    <a:latin typeface="Century Gothic"/>
                    <a:cs typeface="Century Gothic"/>
                  </a:rPr>
                  <a:t>en 2030</a:t>
                </a:r>
              </a:p>
            </p:txBody>
          </p:sp>
        </p:grpSp>
        <p:grpSp>
          <p:nvGrpSpPr>
            <p:cNvPr id="83" name="Agrupar 82"/>
            <p:cNvGrpSpPr/>
            <p:nvPr/>
          </p:nvGrpSpPr>
          <p:grpSpPr>
            <a:xfrm>
              <a:off x="7092000" y="2988000"/>
              <a:ext cx="1584000" cy="306000"/>
              <a:chOff x="7092000" y="3024000"/>
              <a:chExt cx="1584000" cy="306000"/>
            </a:xfrm>
          </p:grpSpPr>
          <p:sp>
            <p:nvSpPr>
              <p:cNvPr id="84" name="Triángulo isósceles 83"/>
              <p:cNvSpPr/>
              <p:nvPr/>
            </p:nvSpPr>
            <p:spPr>
              <a:xfrm rot="10800000">
                <a:off x="7776000" y="3222000"/>
                <a:ext cx="216000" cy="108000"/>
              </a:xfrm>
              <a:prstGeom prst="triangle">
                <a:avLst/>
              </a:prstGeom>
              <a:solidFill>
                <a:srgbClr val="FFC83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s-ES">
                  <a:solidFill>
                    <a:srgbClr val="005746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85" name="CuadroTexto 84"/>
              <p:cNvSpPr txBox="1"/>
              <p:nvPr/>
            </p:nvSpPr>
            <p:spPr>
              <a:xfrm>
                <a:off x="7092000" y="3024000"/>
                <a:ext cx="1584000" cy="216000"/>
              </a:xfrm>
              <a:prstGeom prst="rect">
                <a:avLst/>
              </a:prstGeom>
              <a:solidFill>
                <a:srgbClr val="FFC83C"/>
              </a:solidFill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ctr" defTabSz="457189">
                  <a:lnSpc>
                    <a:spcPts val="1100"/>
                  </a:lnSpc>
                </a:pPr>
                <a:r>
                  <a:rPr lang="es-ES" sz="1000" dirty="0">
                    <a:solidFill>
                      <a:srgbClr val="005746"/>
                    </a:solidFill>
                    <a:latin typeface="Century Gothic"/>
                    <a:cs typeface="Century Gothic"/>
                  </a:rPr>
                  <a:t>ENVASES DE VIDRIO</a:t>
                </a:r>
              </a:p>
            </p:txBody>
          </p:sp>
        </p:grpSp>
      </p:grpSp>
      <p:grpSp>
        <p:nvGrpSpPr>
          <p:cNvPr id="7" name="Agrupar 6"/>
          <p:cNvGrpSpPr/>
          <p:nvPr/>
        </p:nvGrpSpPr>
        <p:grpSpPr>
          <a:xfrm>
            <a:off x="4859999" y="3186000"/>
            <a:ext cx="1656000" cy="927904"/>
            <a:chOff x="4859999" y="3078000"/>
            <a:chExt cx="1656000" cy="927904"/>
          </a:xfrm>
          <a:solidFill>
            <a:srgbClr val="F2F2F2"/>
          </a:solidFill>
        </p:grpSpPr>
        <p:sp>
          <p:nvSpPr>
            <p:cNvPr id="96" name="Triángulo isósceles 95"/>
            <p:cNvSpPr/>
            <p:nvPr/>
          </p:nvSpPr>
          <p:spPr>
            <a:xfrm>
              <a:off x="5579999" y="3078000"/>
              <a:ext cx="216000" cy="10800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005746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5" name="CuadroTexto 94"/>
            <p:cNvSpPr txBox="1"/>
            <p:nvPr/>
          </p:nvSpPr>
          <p:spPr>
            <a:xfrm>
              <a:off x="4859999" y="3168000"/>
              <a:ext cx="1656000" cy="837904"/>
            </a:xfrm>
            <a:prstGeom prst="rect">
              <a:avLst/>
            </a:prstGeom>
            <a:solidFill>
              <a:srgbClr val="F2F2F2"/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pPr algn="ctr" defTabSz="457189">
                <a:buClr>
                  <a:srgbClr val="009640"/>
                </a:buClr>
              </a:pPr>
              <a: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  <a:t>Apuesta decidida por </a:t>
              </a:r>
              <a:b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</a:br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un nuevo modelo</a:t>
              </a:r>
              <a: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  <a:t> de producción, consumo y reaprovechamiento de los residuos como recursos </a:t>
              </a: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99" y="3276001"/>
            <a:ext cx="792000" cy="1091675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58776" y="3006002"/>
            <a:ext cx="1871999" cy="1920549"/>
            <a:chOff x="358775" y="3042000"/>
            <a:chExt cx="1871999" cy="1920548"/>
          </a:xfrm>
        </p:grpSpPr>
        <p:sp>
          <p:nvSpPr>
            <p:cNvPr id="47" name="CuadroTexto 46"/>
            <p:cNvSpPr txBox="1"/>
            <p:nvPr/>
          </p:nvSpPr>
          <p:spPr>
            <a:xfrm>
              <a:off x="358775" y="3636000"/>
              <a:ext cx="1870774" cy="13265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108000" tIns="180000" rIns="72000" bIns="72000" rtlCol="0">
              <a:spAutoFit/>
            </a:bodyPr>
            <a:lstStyle/>
            <a:p>
              <a:pPr marL="107997" indent="-107997" defTabSz="457189">
                <a:spcAft>
                  <a:spcPts val="400"/>
                </a:spcAft>
                <a:buClr>
                  <a:srgbClr val="009640"/>
                </a:buClr>
                <a:buFont typeface="Arial"/>
                <a:buChar char="•"/>
              </a:pPr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Reducción</a:t>
              </a:r>
              <a: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  <a:t> 1/3 emisiones gases efecto invernadero </a:t>
              </a:r>
              <a:b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</a:br>
              <a: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  <a:t>en 2030.</a:t>
              </a:r>
            </a:p>
            <a:p>
              <a:pPr marL="107997" indent="-107997" defTabSz="457189">
                <a:spcAft>
                  <a:spcPts val="400"/>
                </a:spcAft>
                <a:buClr>
                  <a:srgbClr val="009640"/>
                </a:buClr>
                <a:buFont typeface="Arial"/>
                <a:buChar char="•"/>
              </a:pPr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España neutra</a:t>
              </a:r>
              <a: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  <a:t> en carbono en 2050.</a:t>
              </a:r>
            </a:p>
            <a:p>
              <a:pPr marL="107997" indent="-107997" defTabSz="457189">
                <a:spcAft>
                  <a:spcPts val="400"/>
                </a:spcAft>
                <a:buClr>
                  <a:srgbClr val="009640"/>
                </a:buClr>
                <a:buFont typeface="Arial"/>
                <a:buChar char="•"/>
              </a:pPr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100 % sistema </a:t>
              </a:r>
              <a:r>
                <a:rPr lang="es-ES" sz="900" dirty="0">
                  <a:solidFill>
                    <a:prstClr val="white">
                      <a:lumMod val="50000"/>
                    </a:prstClr>
                  </a:solidFill>
                  <a:latin typeface="Century Gothic"/>
                  <a:cs typeface="Century Gothic"/>
                </a:rPr>
                <a:t>eléctrico renovable en 2050.</a:t>
              </a:r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360000" y="3132000"/>
              <a:ext cx="1870774" cy="504000"/>
            </a:xfrm>
            <a:prstGeom prst="rect">
              <a:avLst/>
            </a:prstGeom>
            <a:solidFill>
              <a:srgbClr val="FFC83C"/>
            </a:solidFill>
          </p:spPr>
          <p:txBody>
            <a:bodyPr wrap="square" lIns="36000" tIns="54000" rIns="36000" bIns="0" rtlCol="0">
              <a:noAutofit/>
            </a:bodyPr>
            <a:lstStyle/>
            <a:p>
              <a:pPr algn="ctr" defTabSz="457189">
                <a:spcAft>
                  <a:spcPts val="400"/>
                </a:spcAft>
                <a:buClr>
                  <a:srgbClr val="009640"/>
                </a:buClr>
              </a:pPr>
              <a:r>
                <a:rPr lang="es-ES" sz="900" dirty="0">
                  <a:solidFill>
                    <a:srgbClr val="005746"/>
                  </a:solidFill>
                  <a:latin typeface="Century Gothic"/>
                  <a:cs typeface="Century Gothic"/>
                </a:rPr>
                <a:t>Anteproyecto de </a:t>
              </a:r>
              <a:br>
                <a:rPr lang="es-ES" sz="900" dirty="0">
                  <a:solidFill>
                    <a:srgbClr val="005746"/>
                  </a:solidFill>
                  <a:latin typeface="Century Gothic"/>
                  <a:cs typeface="Century Gothic"/>
                </a:rPr>
              </a:br>
              <a:r>
                <a:rPr lang="es-ES" sz="900" dirty="0">
                  <a:solidFill>
                    <a:srgbClr val="005746"/>
                  </a:solidFill>
                  <a:latin typeface="Century Gothic"/>
                  <a:cs typeface="Century Gothic"/>
                </a:rPr>
                <a:t>Ley de Cambio Climático</a:t>
              </a:r>
              <a:br>
                <a:rPr lang="es-ES" sz="1000" dirty="0">
                  <a:solidFill>
                    <a:srgbClr val="005746"/>
                  </a:solidFill>
                  <a:latin typeface="Century Gothic"/>
                  <a:cs typeface="Century Gothic"/>
                </a:rPr>
              </a:br>
              <a:r>
                <a:rPr lang="es-ES" sz="10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OBJETIVOS DE REDUCCIÓN</a:t>
              </a:r>
              <a:endParaRPr lang="es-ES" sz="1000" dirty="0">
                <a:solidFill>
                  <a:prstClr val="white">
                    <a:lumMod val="50000"/>
                  </a:prstClr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9" name="Triángulo isósceles 98"/>
            <p:cNvSpPr/>
            <p:nvPr/>
          </p:nvSpPr>
          <p:spPr>
            <a:xfrm rot="10800000">
              <a:off x="358775" y="3636000"/>
              <a:ext cx="1870774" cy="108000"/>
            </a:xfrm>
            <a:prstGeom prst="triangle">
              <a:avLst/>
            </a:prstGeom>
            <a:solidFill>
              <a:srgbClr val="FFC8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prstClr val="white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04" name="Triángulo isósceles 103"/>
            <p:cNvSpPr/>
            <p:nvPr/>
          </p:nvSpPr>
          <p:spPr>
            <a:xfrm>
              <a:off x="1186774" y="3042000"/>
              <a:ext cx="216000" cy="108000"/>
            </a:xfrm>
            <a:prstGeom prst="triangle">
              <a:avLst/>
            </a:prstGeom>
            <a:solidFill>
              <a:srgbClr val="FFC8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s-ES">
                <a:solidFill>
                  <a:srgbClr val="005746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43" name="Conector recto 42"/>
          <p:cNvCxnSpPr/>
          <p:nvPr/>
        </p:nvCxnSpPr>
        <p:spPr>
          <a:xfrm>
            <a:off x="6178" y="181340"/>
            <a:ext cx="0" cy="288000"/>
          </a:xfrm>
          <a:prstGeom prst="line">
            <a:avLst/>
          </a:pr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029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04000" y="3634995"/>
            <a:ext cx="4020295" cy="1141439"/>
          </a:xfrm>
          <a:prstGeom prst="rect">
            <a:avLst/>
          </a:prstGeom>
          <a:solidFill>
            <a:srgbClr val="FFC83C"/>
          </a:solidFill>
        </p:spPr>
        <p:txBody>
          <a:bodyPr wrap="square" lIns="216000" tIns="108000" rIns="288000" bIns="108000" rtlCol="0" anchor="ctr" anchorCtr="0">
            <a:spAutoFit/>
          </a:bodyPr>
          <a:lstStyle/>
          <a:p>
            <a:pPr lvl="0">
              <a:lnSpc>
                <a:spcPts val="1200"/>
              </a:lnSpc>
              <a:spcAft>
                <a:spcPts val="800"/>
              </a:spcAft>
            </a:pPr>
            <a:r>
              <a:rPr lang="es-ES" sz="1100" dirty="0">
                <a:solidFill>
                  <a:srgbClr val="005746"/>
                </a:solidFill>
                <a:latin typeface="Century Gothic"/>
                <a:cs typeface="Century Gothic"/>
              </a:rPr>
              <a:t>La lucha contra </a:t>
            </a:r>
            <a:r>
              <a:rPr lang="es-ES" sz="1100" b="1" dirty="0">
                <a:solidFill>
                  <a:srgbClr val="005746"/>
                </a:solidFill>
                <a:latin typeface="Century Gothic"/>
                <a:cs typeface="Century Gothic"/>
              </a:rPr>
              <a:t>el cambio climático</a:t>
            </a:r>
            <a:r>
              <a:rPr lang="es-ES" sz="1100" dirty="0">
                <a:solidFill>
                  <a:srgbClr val="005746"/>
                </a:solidFill>
                <a:latin typeface="Century Gothic"/>
                <a:cs typeface="Century Gothic"/>
              </a:rPr>
              <a:t>, </a:t>
            </a:r>
            <a:r>
              <a:rPr lang="es-ES" sz="1100" b="1" dirty="0">
                <a:solidFill>
                  <a:srgbClr val="005746"/>
                </a:solidFill>
                <a:latin typeface="Century Gothic"/>
                <a:cs typeface="Century Gothic"/>
              </a:rPr>
              <a:t>el </a:t>
            </a:r>
            <a:r>
              <a:rPr lang="es-ES" sz="1100" b="1" i="1" dirty="0" err="1">
                <a:solidFill>
                  <a:srgbClr val="005746"/>
                </a:solidFill>
                <a:latin typeface="Century Gothic"/>
                <a:cs typeface="Century Gothic"/>
              </a:rPr>
              <a:t>littering</a:t>
            </a:r>
            <a:r>
              <a:rPr lang="es-ES" sz="1100" dirty="0">
                <a:solidFill>
                  <a:srgbClr val="005746"/>
                </a:solidFill>
                <a:latin typeface="Century Gothic"/>
                <a:cs typeface="Century Gothic"/>
              </a:rPr>
              <a:t> y </a:t>
            </a:r>
            <a:br>
              <a:rPr lang="es-ES" sz="1100" dirty="0">
                <a:solidFill>
                  <a:srgbClr val="005746"/>
                </a:solidFill>
                <a:latin typeface="Century Gothic"/>
                <a:cs typeface="Century Gothic"/>
              </a:rPr>
            </a:br>
            <a:r>
              <a:rPr lang="es-ES" sz="1100" b="1" dirty="0">
                <a:solidFill>
                  <a:srgbClr val="005746"/>
                </a:solidFill>
                <a:latin typeface="Century Gothic"/>
                <a:cs typeface="Century Gothic"/>
              </a:rPr>
              <a:t>la transición hacia la economía circular</a:t>
            </a:r>
            <a:r>
              <a:rPr lang="es-ES" sz="1100" dirty="0">
                <a:solidFill>
                  <a:srgbClr val="005746"/>
                </a:solidFill>
                <a:latin typeface="Century Gothic"/>
                <a:cs typeface="Century Gothic"/>
              </a:rPr>
              <a:t> sólo es posible a través del esfuerzo y colaboración de ciudadanos, hosteleros, administraciones y Ecovidrio. Los resultados de este plan son el reflejo de este esfuerzo y colaboración.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164" y="-4500"/>
            <a:ext cx="5391836" cy="5147999"/>
          </a:xfrm>
          <a:prstGeom prst="rect">
            <a:avLst/>
          </a:prstGeom>
        </p:spPr>
      </p:pic>
      <p:sp>
        <p:nvSpPr>
          <p:cNvPr id="15" name="Triángulo isósceles 14"/>
          <p:cNvSpPr/>
          <p:nvPr/>
        </p:nvSpPr>
        <p:spPr>
          <a:xfrm>
            <a:off x="499767" y="2142758"/>
            <a:ext cx="216000" cy="108000"/>
          </a:xfrm>
          <a:prstGeom prst="triangle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005746"/>
              </a:solidFill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</a:pPr>
            <a:r>
              <a:rPr lang="es-ES" sz="2000" dirty="0">
                <a:latin typeface="Century Gothic"/>
                <a:cs typeface="Century Gothic"/>
              </a:rPr>
              <a:t>Aspiramos al 100%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60000" y="1492023"/>
            <a:ext cx="5126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spcAft>
                <a:spcPts val="1200"/>
              </a:spcAft>
              <a:buClr>
                <a:srgbClr val="009640"/>
              </a:buClr>
              <a:buFont typeface="Arial"/>
              <a:buChar char="•"/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Continuaremos trabajando para cambiar los hábitos en el sector hostelero y hacerles partícipes de los éxitos de su municipio en materia de reciclaje.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000" y="4752000"/>
            <a:ext cx="900000" cy="260795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FF408E6-995B-4D35-9517-A76BB1D8F3AD}"/>
              </a:ext>
            </a:extLst>
          </p:cNvPr>
          <p:cNvSpPr txBox="1"/>
          <p:nvPr/>
        </p:nvSpPr>
        <p:spPr>
          <a:xfrm>
            <a:off x="360814" y="2423964"/>
            <a:ext cx="5126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spcAft>
                <a:spcPts val="1200"/>
              </a:spcAft>
              <a:buClr>
                <a:srgbClr val="009640"/>
              </a:buClr>
              <a:buFont typeface="Arial"/>
              <a:buChar char="•"/>
            </a:pP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Aspiramos a convertir a la hostelería española en referente de sostenibilidad y </a:t>
            </a:r>
            <a:r>
              <a:rPr lang="es-ES" sz="1200" b="1" dirty="0">
                <a:solidFill>
                  <a:srgbClr val="005746"/>
                </a:solidFill>
              </a:rPr>
              <a:t>conseguir el 100% de recicladores</a:t>
            </a:r>
            <a:r>
              <a:rPr lang="es-E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5614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9158326" cy="514723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pic>
        <p:nvPicPr>
          <p:cNvPr id="2" name="Imagen 1" descr="foto 5.jpg"/>
          <p:cNvPicPr>
            <a:picLocks noChangeAspect="1"/>
          </p:cNvPicPr>
          <p:nvPr/>
        </p:nvPicPr>
        <p:blipFill rotWithShape="1"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2652" cy="5131816"/>
          </a:xfrm>
          <a:prstGeom prst="rect">
            <a:avLst/>
          </a:prstGeom>
        </p:spPr>
      </p:pic>
      <p:sp>
        <p:nvSpPr>
          <p:cNvPr id="12" name="Marcador de texto 2"/>
          <p:cNvSpPr txBox="1">
            <a:spLocks/>
          </p:cNvSpPr>
          <p:nvPr/>
        </p:nvSpPr>
        <p:spPr>
          <a:xfrm>
            <a:off x="0" y="1728000"/>
            <a:ext cx="9144000" cy="14400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s-ES" sz="6600" b="1" dirty="0">
                <a:solidFill>
                  <a:schemeClr val="bg1"/>
                </a:solidFill>
                <a:latin typeface="Century Gothic"/>
                <a:cs typeface="Century Gothic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81325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_FONDO_PAIS_BARES_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020" y="-4500"/>
            <a:ext cx="5400980" cy="5148000"/>
          </a:xfrm>
          <a:prstGeom prst="rect">
            <a:avLst/>
          </a:prstGeom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</a:pPr>
            <a:r>
              <a:rPr lang="es-ES" sz="2000" dirty="0">
                <a:latin typeface="Century Gothic"/>
                <a:cs typeface="Century Gothic"/>
              </a:rPr>
              <a:t>País de bares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60000" y="4824000"/>
            <a:ext cx="453436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1018824">
              <a:defRPr/>
            </a:pPr>
            <a:r>
              <a:rPr lang="es-ES" sz="8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* FUENTE: Anuario de Hostelería de España 2019 ( año anterior a la pandemia)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4000" y="761029"/>
            <a:ext cx="3600000" cy="7386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s-ES" sz="48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Century Gothic"/>
                <a:cs typeface="Century Gothic"/>
              </a:rPr>
              <a:t>BARES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499731" y="2232837"/>
            <a:ext cx="5078960" cy="1639998"/>
            <a:chOff x="792000" y="2736000"/>
            <a:chExt cx="4032377" cy="1012954"/>
          </a:xfrm>
        </p:grpSpPr>
        <p:sp>
          <p:nvSpPr>
            <p:cNvPr id="48" name="CuadroTexto 47"/>
            <p:cNvSpPr txBox="1"/>
            <p:nvPr/>
          </p:nvSpPr>
          <p:spPr>
            <a:xfrm>
              <a:off x="792000" y="2736000"/>
              <a:ext cx="3385076" cy="22812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s-ES" sz="12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Peso estratégico </a:t>
              </a:r>
              <a:r>
                <a:rPr lang="es-ES" sz="1200" dirty="0">
                  <a:solidFill>
                    <a:srgbClr val="7F7F7F"/>
                  </a:solidFill>
                  <a:latin typeface="Century Gothic"/>
                  <a:cs typeface="Century Gothic"/>
                </a:rPr>
                <a:t>de la hostelería en el turismo y la economía del estado: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1224377" y="3082851"/>
              <a:ext cx="3600000" cy="6661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>
                <a:lnSpc>
                  <a:spcPts val="1200"/>
                </a:lnSpc>
                <a:spcAft>
                  <a:spcPts val="1200"/>
                </a:spcAft>
                <a:buClr>
                  <a:srgbClr val="009640"/>
                </a:buClr>
                <a:buFont typeface="Arial"/>
                <a:buChar char="•"/>
              </a:pPr>
              <a:r>
                <a:rPr lang="es-ES" sz="1200" dirty="0">
                  <a:solidFill>
                    <a:schemeClr val="bg1">
                      <a:lumMod val="50000"/>
                    </a:schemeClr>
                  </a:solidFill>
                  <a:cs typeface="Century Gothic"/>
                </a:rPr>
                <a:t>Supone el </a:t>
              </a:r>
              <a:r>
                <a:rPr lang="es-ES" sz="2000" b="1" dirty="0">
                  <a:solidFill>
                    <a:srgbClr val="009640"/>
                  </a:solidFill>
                  <a:cs typeface="Century Gothic"/>
                </a:rPr>
                <a:t>6,4%</a:t>
              </a:r>
              <a:r>
                <a:rPr lang="es-ES" sz="1200" b="1" dirty="0">
                  <a:solidFill>
                    <a:srgbClr val="009640"/>
                  </a:solidFill>
                  <a:cs typeface="Century Gothic"/>
                </a:rPr>
                <a:t> del PIB</a:t>
              </a:r>
              <a:r>
                <a:rPr lang="es-ES" sz="1200" dirty="0">
                  <a:solidFill>
                    <a:schemeClr val="bg1">
                      <a:lumMod val="50000"/>
                    </a:schemeClr>
                  </a:solidFill>
                  <a:cs typeface="Century Gothic"/>
                </a:rPr>
                <a:t>.</a:t>
              </a:r>
            </a:p>
            <a:p>
              <a:pPr marL="144000" indent="-144000">
                <a:lnSpc>
                  <a:spcPts val="1200"/>
                </a:lnSpc>
                <a:spcAft>
                  <a:spcPts val="1200"/>
                </a:spcAft>
                <a:buClr>
                  <a:srgbClr val="009640"/>
                </a:buClr>
                <a:buFont typeface="Arial"/>
                <a:buChar char="•"/>
              </a:pPr>
              <a:r>
                <a:rPr lang="es-ES" sz="1200" dirty="0">
                  <a:solidFill>
                    <a:schemeClr val="bg1">
                      <a:lumMod val="50000"/>
                    </a:schemeClr>
                  </a:solidFill>
                  <a:cs typeface="Century Gothic"/>
                </a:rPr>
                <a:t>Da </a:t>
              </a:r>
              <a:r>
                <a:rPr lang="es-ES" sz="1200" b="1" dirty="0">
                  <a:solidFill>
                    <a:srgbClr val="009640"/>
                  </a:solidFill>
                  <a:cs typeface="Century Gothic"/>
                </a:rPr>
                <a:t>empleo a </a:t>
              </a:r>
              <a:r>
                <a:rPr lang="es-ES" sz="2000" b="1" dirty="0">
                  <a:solidFill>
                    <a:srgbClr val="009640"/>
                  </a:solidFill>
                  <a:cs typeface="Century Gothic"/>
                </a:rPr>
                <a:t>1,43</a:t>
              </a:r>
              <a:r>
                <a:rPr lang="es-ES" sz="1200" b="1" dirty="0">
                  <a:solidFill>
                    <a:srgbClr val="009640"/>
                  </a:solidFill>
                  <a:cs typeface="Century Gothic"/>
                </a:rPr>
                <a:t> millones</a:t>
              </a:r>
              <a:r>
                <a:rPr lang="es-ES" sz="1200" dirty="0">
                  <a:solidFill>
                    <a:schemeClr val="bg1">
                      <a:lumMod val="50000"/>
                    </a:schemeClr>
                  </a:solidFill>
                  <a:cs typeface="Century Gothic"/>
                </a:rPr>
                <a:t> de profesionales.</a:t>
              </a:r>
            </a:p>
            <a:p>
              <a:pPr marL="144000" indent="-144000">
                <a:lnSpc>
                  <a:spcPts val="1200"/>
                </a:lnSpc>
                <a:spcAft>
                  <a:spcPts val="1200"/>
                </a:spcAft>
                <a:buClr>
                  <a:srgbClr val="009640"/>
                </a:buClr>
                <a:buFont typeface="Arial"/>
                <a:buChar char="•"/>
              </a:pPr>
              <a:r>
                <a:rPr lang="es-ES" sz="1200" dirty="0">
                  <a:solidFill>
                    <a:schemeClr val="bg1">
                      <a:lumMod val="50000"/>
                    </a:schemeClr>
                  </a:solidFill>
                  <a:cs typeface="Century Gothic"/>
                </a:rPr>
                <a:t>Elemento cultural muy arraigado.</a:t>
              </a:r>
            </a:p>
            <a:p>
              <a:pPr marL="144000" indent="-144000">
                <a:lnSpc>
                  <a:spcPts val="1200"/>
                </a:lnSpc>
                <a:spcAft>
                  <a:spcPts val="1200"/>
                </a:spcAft>
                <a:buClr>
                  <a:srgbClr val="009640"/>
                </a:buClr>
                <a:buFont typeface="Arial"/>
                <a:buChar char="•"/>
              </a:pPr>
              <a:r>
                <a:rPr lang="es-ES" sz="1200" dirty="0">
                  <a:solidFill>
                    <a:schemeClr val="bg1">
                      <a:lumMod val="50000"/>
                    </a:schemeClr>
                  </a:solidFill>
                  <a:cs typeface="Century Gothic"/>
                </a:rPr>
                <a:t>Un </a:t>
              </a:r>
              <a:r>
                <a:rPr lang="es-ES" sz="1200" b="1" dirty="0">
                  <a:solidFill>
                    <a:srgbClr val="009640"/>
                  </a:solidFill>
                  <a:cs typeface="Century Gothic"/>
                </a:rPr>
                <a:t>vertebrador social</a:t>
              </a:r>
              <a:r>
                <a:rPr lang="es-ES" sz="1200" dirty="0">
                  <a:solidFill>
                    <a:schemeClr val="bg1">
                      <a:lumMod val="50000"/>
                    </a:schemeClr>
                  </a:solidFill>
                  <a:cs typeface="Century Gothic"/>
                </a:rPr>
                <a:t>.</a:t>
              </a:r>
            </a:p>
          </p:txBody>
        </p:sp>
      </p:grpSp>
      <p:sp>
        <p:nvSpPr>
          <p:cNvPr id="41" name="CuadroTexto 40"/>
          <p:cNvSpPr txBox="1"/>
          <p:nvPr/>
        </p:nvSpPr>
        <p:spPr>
          <a:xfrm>
            <a:off x="792000" y="1152000"/>
            <a:ext cx="18515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3600" dirty="0">
                <a:solidFill>
                  <a:srgbClr val="009640"/>
                </a:solidFill>
                <a:latin typeface="Century Gothic"/>
                <a:cs typeface="Century Gothic"/>
              </a:rPr>
              <a:t>274.000</a:t>
            </a:r>
            <a:endParaRPr lang="es-ES" sz="3600" b="1" baseline="22000" dirty="0">
              <a:solidFill>
                <a:srgbClr val="009640"/>
              </a:solidFill>
              <a:latin typeface="Century Gothic"/>
              <a:cs typeface="Century Gothic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792000" y="1692000"/>
            <a:ext cx="2621051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ESTABLECIMIENTOS EN EL ESTADO*</a:t>
            </a:r>
            <a:endParaRPr lang="es-ES" sz="1000" b="1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000" y="4752000"/>
            <a:ext cx="900000" cy="260795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01343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4E9FBF1D-B1D3-4FC4-ACA0-D24FDF6B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660"/>
            <a:ext cx="9144000" cy="5136840"/>
          </a:xfrm>
          <a:prstGeom prst="rect">
            <a:avLst/>
          </a:prstGeom>
        </p:spPr>
      </p:pic>
      <p:sp>
        <p:nvSpPr>
          <p:cNvPr id="61" name="Rectángulo 60">
            <a:extLst>
              <a:ext uri="{FF2B5EF4-FFF2-40B4-BE49-F238E27FC236}">
                <a16:creationId xmlns:a16="http://schemas.microsoft.com/office/drawing/2014/main" id="{51C4F08D-5E71-49F5-A954-8B017575BDD4}"/>
              </a:ext>
            </a:extLst>
          </p:cNvPr>
          <p:cNvSpPr/>
          <p:nvPr/>
        </p:nvSpPr>
        <p:spPr>
          <a:xfrm>
            <a:off x="-132347" y="-34151"/>
            <a:ext cx="12573000" cy="534007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7000"/>
                </a:schemeClr>
              </a:gs>
              <a:gs pos="95000">
                <a:schemeClr val="bg1">
                  <a:alpha val="20000"/>
                </a:schemeClr>
              </a:gs>
            </a:gsLst>
            <a:lin ang="2154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48235E6-9889-40D3-AB20-3D0E95E161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9975" y="871993"/>
          <a:ext cx="2066004" cy="208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utoShape 12">
            <a:extLst>
              <a:ext uri="{FF2B5EF4-FFF2-40B4-BE49-F238E27FC236}">
                <a16:creationId xmlns:a16="http://schemas.microsoft.com/office/drawing/2014/main" id="{4228DA4E-5457-449A-86D0-C67CA2682A8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>
            <a:off x="7422977" y="2561371"/>
            <a:ext cx="576000" cy="575998"/>
          </a:xfrm>
          <a:prstGeom prst="rtTriangle">
            <a:avLst/>
          </a:prstGeom>
          <a:solidFill>
            <a:srgbClr val="005746"/>
          </a:solidFill>
          <a:ln>
            <a:noFill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7" name="Oval 26">
            <a:extLst>
              <a:ext uri="{FF2B5EF4-FFF2-40B4-BE49-F238E27FC236}">
                <a16:creationId xmlns:a16="http://schemas.microsoft.com/office/drawing/2014/main" id="{1DFED85F-4C35-4EF4-B944-455342A4B8D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 flipV="1">
            <a:off x="6702982" y="1195994"/>
            <a:ext cx="1439990" cy="1439991"/>
          </a:xfrm>
          <a:prstGeom prst="ellipse">
            <a:avLst/>
          </a:prstGeom>
          <a:solidFill>
            <a:schemeClr val="bg1"/>
          </a:solidFill>
          <a:ln w="127000">
            <a:noFill/>
            <a:round/>
            <a:headEnd/>
            <a:tailEnd/>
          </a:ln>
        </p:spPr>
        <p:txBody>
          <a:bodyPr wrap="none" anchor="ctr"/>
          <a:lstStyle/>
          <a:p>
            <a:endParaRPr lang="es-ES_tradnl" kern="600" spc="-6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17C190-5261-4305-BDCA-2BDA37C80EB8}"/>
              </a:ext>
            </a:extLst>
          </p:cNvPr>
          <p:cNvSpPr txBox="1"/>
          <p:nvPr/>
        </p:nvSpPr>
        <p:spPr>
          <a:xfrm>
            <a:off x="6721285" y="1560974"/>
            <a:ext cx="1471710" cy="629403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>
              <a:lnSpc>
                <a:spcPts val="4800"/>
              </a:lnSpc>
            </a:pPr>
            <a:r>
              <a:rPr lang="es-ES" sz="6000" b="1" dirty="0">
                <a:solidFill>
                  <a:srgbClr val="005746"/>
                </a:solidFill>
                <a:latin typeface="Century Gothic"/>
                <a:cs typeface="Century Gothic"/>
              </a:rPr>
              <a:t>46</a:t>
            </a:r>
            <a:r>
              <a:rPr lang="es-ES" sz="4800" b="1" baseline="36000" dirty="0">
                <a:solidFill>
                  <a:srgbClr val="005746"/>
                </a:solidFill>
                <a:latin typeface="Century Gothic"/>
                <a:cs typeface="Century Gothic"/>
              </a:rPr>
              <a:t>%</a:t>
            </a:r>
            <a:endParaRPr lang="es-ES" sz="4400" b="1" baseline="36000" dirty="0">
              <a:solidFill>
                <a:srgbClr val="005746"/>
              </a:solidFill>
              <a:latin typeface="Century Gothic"/>
              <a:cs typeface="Century Gothic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4A91922-B42C-4AA4-879C-62870C585A1B}"/>
              </a:ext>
            </a:extLst>
          </p:cNvPr>
          <p:cNvSpPr>
            <a:spLocks noChangeAspect="1"/>
          </p:cNvSpPr>
          <p:nvPr/>
        </p:nvSpPr>
        <p:spPr>
          <a:xfrm rot="5400000">
            <a:off x="6439997" y="939439"/>
            <a:ext cx="2015982" cy="20159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>
                <a:gd name="adj" fmla="val 5387032"/>
              </a:avLst>
            </a:prstTxWarp>
            <a:spAutoFit/>
          </a:bodyPr>
          <a:lstStyle/>
          <a:p>
            <a:pPr lvl="0" algn="ctr">
              <a:lnSpc>
                <a:spcPts val="1200"/>
              </a:lnSpc>
            </a:pPr>
            <a:r>
              <a:rPr lang="es-ES" sz="1600" dirty="0">
                <a:solidFill>
                  <a:schemeClr val="bg1"/>
                </a:solidFill>
                <a:latin typeface="Century Gothic"/>
                <a:cs typeface="Century Gothic"/>
              </a:rPr>
              <a:t>LA </a:t>
            </a:r>
            <a:r>
              <a:rPr lang="es-ES" sz="1600" b="1" dirty="0">
                <a:solidFill>
                  <a:schemeClr val="bg1"/>
                </a:solidFill>
                <a:latin typeface="Century Gothic"/>
                <a:cs typeface="Century Gothic"/>
              </a:rPr>
              <a:t>HOSTELERÍA</a:t>
            </a:r>
            <a:r>
              <a:rPr lang="es-ES" sz="160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s-ES" sz="1600" b="1" dirty="0">
                <a:solidFill>
                  <a:schemeClr val="bg1"/>
                </a:solidFill>
                <a:latin typeface="Century Gothic"/>
                <a:cs typeface="Century Gothic"/>
              </a:rPr>
              <a:t>GENERA</a:t>
            </a:r>
            <a:r>
              <a:rPr lang="es-ES" sz="1600" dirty="0">
                <a:solidFill>
                  <a:schemeClr val="bg1"/>
                </a:solidFill>
                <a:latin typeface="Century Gothic"/>
                <a:cs typeface="Century Gothic"/>
              </a:rPr>
              <a:t> EL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B28412F-1663-4C8D-9086-8BE7AEC7AE28}"/>
              </a:ext>
            </a:extLst>
          </p:cNvPr>
          <p:cNvSpPr txBox="1"/>
          <p:nvPr/>
        </p:nvSpPr>
        <p:spPr>
          <a:xfrm>
            <a:off x="2127371" y="991833"/>
            <a:ext cx="1799998" cy="431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s-ES" sz="3600" dirty="0">
                <a:solidFill>
                  <a:schemeClr val="bg1"/>
                </a:solidFill>
                <a:latin typeface="Century Gothic"/>
                <a:cs typeface="Century Gothic"/>
              </a:rPr>
              <a:t>274.000</a:t>
            </a:r>
            <a:endParaRPr lang="es-ES" sz="2800" b="1" baseline="36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30FDED5-9671-472A-BEB3-455D64D76941}"/>
              </a:ext>
            </a:extLst>
          </p:cNvPr>
          <p:cNvSpPr txBox="1"/>
          <p:nvPr/>
        </p:nvSpPr>
        <p:spPr>
          <a:xfrm>
            <a:off x="2127371" y="837839"/>
            <a:ext cx="1799989" cy="15388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000" dirty="0">
                <a:solidFill>
                  <a:schemeClr val="bg1"/>
                </a:solidFill>
                <a:latin typeface="Century Gothic"/>
                <a:cs typeface="Century Gothic"/>
              </a:rPr>
              <a:t>En España hay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F9A7181-8EA0-4279-B784-D5B30E58F4BA}"/>
              </a:ext>
            </a:extLst>
          </p:cNvPr>
          <p:cNvSpPr txBox="1"/>
          <p:nvPr/>
        </p:nvSpPr>
        <p:spPr>
          <a:xfrm>
            <a:off x="2129472" y="1423832"/>
            <a:ext cx="1797897" cy="1590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200" b="1" dirty="0">
                <a:solidFill>
                  <a:schemeClr val="bg1"/>
                </a:solidFill>
                <a:latin typeface="Century Gothic"/>
                <a:cs typeface="Century Gothic"/>
              </a:rPr>
              <a:t>ESTABLECIMIENTOS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F21BEA6-0E11-4F94-A29F-B9F1603F9EF7}"/>
              </a:ext>
            </a:extLst>
          </p:cNvPr>
          <p:cNvCxnSpPr/>
          <p:nvPr/>
        </p:nvCxnSpPr>
        <p:spPr>
          <a:xfrm>
            <a:off x="5040346" y="1814389"/>
            <a:ext cx="1076502" cy="0"/>
          </a:xfrm>
          <a:prstGeom prst="line">
            <a:avLst/>
          </a:prstGeom>
          <a:ln w="19050" cmpd="sng">
            <a:solidFill>
              <a:schemeClr val="bg1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192B947-145C-4996-A2C3-0B15228A5ECF}"/>
              </a:ext>
            </a:extLst>
          </p:cNvPr>
          <p:cNvCxnSpPr/>
          <p:nvPr/>
        </p:nvCxnSpPr>
        <p:spPr>
          <a:xfrm>
            <a:off x="4980186" y="1229277"/>
            <a:ext cx="0" cy="1295998"/>
          </a:xfrm>
          <a:prstGeom prst="line">
            <a:avLst/>
          </a:prstGeom>
          <a:ln w="19050">
            <a:solidFill>
              <a:schemeClr val="bg1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46262F7-B224-4E57-AC61-43DA1762B636}"/>
              </a:ext>
            </a:extLst>
          </p:cNvPr>
          <p:cNvCxnSpPr>
            <a:cxnSpLocks/>
          </p:cNvCxnSpPr>
          <p:nvPr/>
        </p:nvCxnSpPr>
        <p:spPr>
          <a:xfrm flipH="1">
            <a:off x="3888122" y="1215051"/>
            <a:ext cx="1080000" cy="0"/>
          </a:xfrm>
          <a:prstGeom prst="line">
            <a:avLst/>
          </a:prstGeom>
          <a:ln w="19050" cmpd="sng">
            <a:solidFill>
              <a:schemeClr val="bg1"/>
            </a:solidFill>
            <a:prstDash val="sysDot"/>
            <a:round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4B87F46-DFB7-47A4-BD77-DFCBCB6DB1C7}"/>
              </a:ext>
            </a:extLst>
          </p:cNvPr>
          <p:cNvCxnSpPr>
            <a:cxnSpLocks/>
          </p:cNvCxnSpPr>
          <p:nvPr/>
        </p:nvCxnSpPr>
        <p:spPr>
          <a:xfrm flipH="1">
            <a:off x="3900155" y="2509191"/>
            <a:ext cx="1080000" cy="0"/>
          </a:xfrm>
          <a:prstGeom prst="line">
            <a:avLst/>
          </a:prstGeom>
          <a:ln w="19050" cmpd="sng">
            <a:solidFill>
              <a:schemeClr val="bg1"/>
            </a:solidFill>
            <a:prstDash val="sysDot"/>
            <a:round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B68D75B4-752C-4355-84E5-03722F924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49" y="712014"/>
            <a:ext cx="1651000" cy="8636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2565C0B-1475-43C4-93A6-E0364FF5F732}"/>
              </a:ext>
            </a:extLst>
          </p:cNvPr>
          <p:cNvSpPr txBox="1"/>
          <p:nvPr/>
        </p:nvSpPr>
        <p:spPr>
          <a:xfrm>
            <a:off x="2607069" y="2385889"/>
            <a:ext cx="899999" cy="3385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400"/>
              </a:lnSpc>
            </a:pPr>
            <a:r>
              <a:rPr lang="es-ES" sz="1200" b="1" dirty="0">
                <a:solidFill>
                  <a:schemeClr val="bg1"/>
                </a:solidFill>
                <a:latin typeface="Century Gothic"/>
                <a:cs typeface="Century Gothic"/>
              </a:rPr>
              <a:t>ENVASES</a:t>
            </a:r>
            <a:endParaRPr lang="es-ES" sz="12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>
              <a:lnSpc>
                <a:spcPts val="1200"/>
              </a:lnSpc>
            </a:pPr>
            <a:r>
              <a:rPr lang="es-ES" sz="1000" dirty="0">
                <a:solidFill>
                  <a:schemeClr val="bg1"/>
                </a:solidFill>
                <a:latin typeface="Century Gothic"/>
                <a:cs typeface="Century Gothic"/>
              </a:rPr>
              <a:t>de </a:t>
            </a:r>
            <a:r>
              <a:rPr lang="es-ES" sz="1000" b="1" dirty="0">
                <a:solidFill>
                  <a:schemeClr val="bg1"/>
                </a:solidFill>
                <a:latin typeface="Century Gothic"/>
                <a:cs typeface="Century Gothic"/>
              </a:rPr>
              <a:t>media</a:t>
            </a:r>
            <a:endParaRPr lang="es-ES" sz="1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D2750DB-3BAD-4E4E-A65C-FB99AD5094AD}"/>
              </a:ext>
            </a:extLst>
          </p:cNvPr>
          <p:cNvSpPr txBox="1"/>
          <p:nvPr/>
        </p:nvSpPr>
        <p:spPr>
          <a:xfrm>
            <a:off x="1995558" y="2311192"/>
            <a:ext cx="719999" cy="396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3600"/>
              </a:lnSpc>
            </a:pPr>
            <a:r>
              <a:rPr lang="es-ES" sz="4000" dirty="0">
                <a:solidFill>
                  <a:schemeClr val="bg1"/>
                </a:solidFill>
                <a:latin typeface="Century Gothic"/>
                <a:cs typeface="Century Gothic"/>
              </a:rPr>
              <a:t>23</a:t>
            </a:r>
            <a:endParaRPr lang="es-ES" sz="4000" b="1" baseline="36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EEC01D8-3D72-40D5-AD39-77F0ADAF4B3D}"/>
              </a:ext>
            </a:extLst>
          </p:cNvPr>
          <p:cNvSpPr txBox="1"/>
          <p:nvPr/>
        </p:nvSpPr>
        <p:spPr>
          <a:xfrm>
            <a:off x="633043" y="2385889"/>
            <a:ext cx="1259999" cy="3385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s-ES" sz="1000" dirty="0">
                <a:solidFill>
                  <a:schemeClr val="bg1"/>
                </a:solidFill>
                <a:latin typeface="Century Gothic"/>
                <a:cs typeface="Century Gothic"/>
              </a:rPr>
              <a:t>establecimiento</a:t>
            </a:r>
          </a:p>
          <a:p>
            <a:pPr>
              <a:lnSpc>
                <a:spcPts val="1400"/>
              </a:lnSpc>
            </a:pPr>
            <a:r>
              <a:rPr lang="es-ES" sz="1200" b="1" dirty="0">
                <a:solidFill>
                  <a:schemeClr val="bg1"/>
                </a:solidFill>
                <a:latin typeface="Century Gothic"/>
                <a:cs typeface="Century Gothic"/>
              </a:rPr>
              <a:t>GENERA</a:t>
            </a:r>
            <a:r>
              <a:rPr lang="es-ES" sz="1200" dirty="0">
                <a:solidFill>
                  <a:schemeClr val="bg1"/>
                </a:solidFill>
                <a:latin typeface="Century Gothic"/>
                <a:cs typeface="Century Gothic"/>
              </a:rPr>
              <a:t> AL DÍA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0A7D4F0-2F4B-4098-9A0E-6C96EF4D39A7}"/>
              </a:ext>
            </a:extLst>
          </p:cNvPr>
          <p:cNvSpPr txBox="1"/>
          <p:nvPr/>
        </p:nvSpPr>
        <p:spPr>
          <a:xfrm>
            <a:off x="390457" y="2311192"/>
            <a:ext cx="179996" cy="396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ts val="3600"/>
              </a:lnSpc>
            </a:pPr>
            <a:r>
              <a:rPr lang="es-ES" sz="4000" dirty="0">
                <a:solidFill>
                  <a:schemeClr val="bg1"/>
                </a:solidFill>
                <a:latin typeface="Century Gothic"/>
                <a:cs typeface="Century Gothic"/>
              </a:rPr>
              <a:t>1</a:t>
            </a:r>
            <a:endParaRPr lang="es-ES" sz="4000" b="1" baseline="36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F29B84A-122A-4986-B409-38993DA3C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43" y="1915989"/>
            <a:ext cx="1193800" cy="4699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2B2E622-4C5F-4C3F-AD32-508CC93EB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781" y="1814389"/>
            <a:ext cx="393700" cy="571500"/>
          </a:xfrm>
          <a:prstGeom prst="rect">
            <a:avLst/>
          </a:prstGeom>
        </p:spPr>
      </p:pic>
      <p:sp>
        <p:nvSpPr>
          <p:cNvPr id="36" name="Título 2">
            <a:extLst>
              <a:ext uri="{FF2B5EF4-FFF2-40B4-BE49-F238E27FC236}">
                <a16:creationId xmlns:a16="http://schemas.microsoft.com/office/drawing/2014/main" id="{B09ACAB5-DDAF-41D3-B1B6-D94DCCAA9CB7}"/>
              </a:ext>
            </a:extLst>
          </p:cNvPr>
          <p:cNvSpPr txBox="1">
            <a:spLocks/>
          </p:cNvSpPr>
          <p:nvPr/>
        </p:nvSpPr>
        <p:spPr>
          <a:xfrm>
            <a:off x="166035" y="3899440"/>
            <a:ext cx="3761334" cy="10436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Reciclaje de vidrio y el canal HORECA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2A5475C-CA72-4292-A8B2-1617B0D87EBF}"/>
              </a:ext>
            </a:extLst>
          </p:cNvPr>
          <p:cNvSpPr txBox="1"/>
          <p:nvPr/>
        </p:nvSpPr>
        <p:spPr>
          <a:xfrm>
            <a:off x="6635512" y="3130052"/>
            <a:ext cx="1772855" cy="4924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1000" dirty="0">
                <a:solidFill>
                  <a:schemeClr val="bg1"/>
                </a:solidFill>
                <a:latin typeface="Century Gothic"/>
                <a:cs typeface="Century Gothic"/>
              </a:rPr>
              <a:t>de los </a:t>
            </a:r>
            <a:r>
              <a:rPr lang="es-ES" sz="1000" b="1" dirty="0">
                <a:solidFill>
                  <a:schemeClr val="bg1"/>
                </a:solidFill>
                <a:latin typeface="Century Gothic"/>
                <a:cs typeface="Century Gothic"/>
              </a:rPr>
              <a:t>residuos</a:t>
            </a:r>
            <a:r>
              <a:rPr lang="es-ES" sz="1000" dirty="0">
                <a:solidFill>
                  <a:schemeClr val="bg1"/>
                </a:solidFill>
                <a:latin typeface="Century Gothic"/>
                <a:cs typeface="Century Gothic"/>
              </a:rPr>
              <a:t> de</a:t>
            </a:r>
          </a:p>
          <a:p>
            <a:pPr algn="ctr">
              <a:lnSpc>
                <a:spcPts val="1400"/>
              </a:lnSpc>
            </a:pPr>
            <a:r>
              <a:rPr lang="es-ES" sz="1200" dirty="0">
                <a:solidFill>
                  <a:schemeClr val="bg1"/>
                </a:solidFill>
                <a:latin typeface="Century Gothic"/>
                <a:cs typeface="Century Gothic"/>
              </a:rPr>
              <a:t>ENVASES DE </a:t>
            </a:r>
            <a:r>
              <a:rPr lang="es-ES" sz="1200" b="1" dirty="0">
                <a:solidFill>
                  <a:schemeClr val="bg1"/>
                </a:solidFill>
                <a:latin typeface="Century Gothic"/>
                <a:cs typeface="Century Gothic"/>
              </a:rPr>
              <a:t>VIDRIO</a:t>
            </a:r>
          </a:p>
          <a:p>
            <a:pPr algn="ctr">
              <a:lnSpc>
                <a:spcPts val="1200"/>
              </a:lnSpc>
            </a:pPr>
            <a:r>
              <a:rPr lang="es-ES" sz="1000" dirty="0">
                <a:solidFill>
                  <a:schemeClr val="bg1"/>
                </a:solidFill>
                <a:latin typeface="Century Gothic"/>
                <a:cs typeface="Century Gothic"/>
              </a:rPr>
              <a:t>de un </a:t>
            </a:r>
            <a:r>
              <a:rPr lang="es-ES" sz="1000" b="1" dirty="0">
                <a:solidFill>
                  <a:schemeClr val="bg1"/>
                </a:solidFill>
                <a:latin typeface="Century Gothic"/>
                <a:cs typeface="Century Gothic"/>
              </a:rPr>
              <a:t>solo uso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5DBEA14-D66D-4A1E-A3ED-1C8A65C87CBE}"/>
              </a:ext>
            </a:extLst>
          </p:cNvPr>
          <p:cNvSpPr/>
          <p:nvPr/>
        </p:nvSpPr>
        <p:spPr>
          <a:xfrm>
            <a:off x="4549038" y="3957301"/>
            <a:ext cx="440245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s-ES" sz="1600" b="1" dirty="0">
                <a:solidFill>
                  <a:schemeClr val="bg1">
                    <a:lumMod val="85000"/>
                  </a:schemeClr>
                </a:solidFill>
                <a:cs typeface="Century Gothic"/>
              </a:rPr>
              <a:t>Su compromiso es imprescindible para alcanzar los objetivos de tasa… y caminar hacia una sociedad más sostenible</a:t>
            </a:r>
            <a:r>
              <a:rPr lang="es-ES" sz="1600" dirty="0">
                <a:solidFill>
                  <a:schemeClr val="bg1">
                    <a:lumMod val="85000"/>
                  </a:schemeClr>
                </a:solidFill>
                <a:cs typeface="Century Gothic"/>
              </a:rPr>
              <a:t>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CEE92B9-75A5-4EDC-BFDE-6325E65C73A2}"/>
              </a:ext>
            </a:extLst>
          </p:cNvPr>
          <p:cNvSpPr txBox="1"/>
          <p:nvPr/>
        </p:nvSpPr>
        <p:spPr>
          <a:xfrm>
            <a:off x="6807030" y="2085892"/>
            <a:ext cx="120938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9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Estimación año 2019</a:t>
            </a:r>
          </a:p>
        </p:txBody>
      </p:sp>
    </p:spTree>
    <p:extLst>
      <p:ext uri="{BB962C8B-B14F-4D97-AF65-F5344CB8AC3E}">
        <p14:creationId xmlns:p14="http://schemas.microsoft.com/office/powerpoint/2010/main" val="285956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_FONDO_COMPROMISO_V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105" y="-4500"/>
            <a:ext cx="4760909" cy="5148000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  <a:effectLst>
            <a:outerShdw blurRad="101600" dir="2700000" algn="tl" rotWithShape="0">
              <a:schemeClr val="bg1"/>
            </a:outerShdw>
          </a:effectLst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latin typeface="Century Gothic"/>
                <a:cs typeface="Century Gothic"/>
              </a:rPr>
              <a:t>Ecovidrio, dos décadas de compromiso con la hostelería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359999" y="936000"/>
            <a:ext cx="4708712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s-ES" sz="1200" dirty="0">
                <a:solidFill>
                  <a:srgbClr val="7F7F7F"/>
                </a:solidFill>
                <a:cs typeface="Century Gothic"/>
              </a:rPr>
              <a:t>Hace 20 años fuimos pioneros en </a:t>
            </a:r>
            <a:r>
              <a:rPr lang="es-ES" sz="1200" b="1" dirty="0">
                <a:solidFill>
                  <a:srgbClr val="005746"/>
                </a:solidFill>
                <a:cs typeface="Century Gothic"/>
              </a:rPr>
              <a:t>apoyar a los ayuntamientos </a:t>
            </a:r>
            <a:br>
              <a:rPr lang="es-ES" sz="1200" b="1" dirty="0">
                <a:solidFill>
                  <a:srgbClr val="005746"/>
                </a:solidFill>
                <a:cs typeface="Century Gothic"/>
              </a:rPr>
            </a:br>
            <a:r>
              <a:rPr lang="es-ES" sz="1200" b="1" dirty="0">
                <a:solidFill>
                  <a:srgbClr val="005746"/>
                </a:solidFill>
                <a:cs typeface="Century Gothic"/>
              </a:rPr>
              <a:t>y profesionales</a:t>
            </a:r>
            <a:r>
              <a:rPr lang="es-ES" sz="1200" dirty="0">
                <a:solidFill>
                  <a:srgbClr val="7F7F7F"/>
                </a:solidFill>
                <a:cs typeface="Century Gothic"/>
              </a:rPr>
              <a:t> del sector en materia de sostenibilidad. </a:t>
            </a:r>
          </a:p>
        </p:txBody>
      </p:sp>
      <p:grpSp>
        <p:nvGrpSpPr>
          <p:cNvPr id="10" name="Agrupar 9"/>
          <p:cNvGrpSpPr/>
          <p:nvPr/>
        </p:nvGrpSpPr>
        <p:grpSpPr>
          <a:xfrm>
            <a:off x="877696" y="1711131"/>
            <a:ext cx="3406304" cy="2470966"/>
            <a:chOff x="1457653" y="1584000"/>
            <a:chExt cx="2898347" cy="2470966"/>
          </a:xfrm>
        </p:grpSpPr>
        <p:sp>
          <p:nvSpPr>
            <p:cNvPr id="41" name="CuadroTexto 40"/>
            <p:cNvSpPr txBox="1"/>
            <p:nvPr/>
          </p:nvSpPr>
          <p:spPr>
            <a:xfrm>
              <a:off x="1476000" y="1584000"/>
              <a:ext cx="2880000" cy="576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A través de formación con</a:t>
              </a:r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 informadores ambientales </a:t>
              </a:r>
              <a:b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</a:br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sobre el terreno.</a:t>
              </a: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476000" y="2559348"/>
              <a:ext cx="2880000" cy="576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Reforzando </a:t>
              </a:r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infraestructuras y fabricando contenedores únicos y especiales para el sector.</a:t>
              </a: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471577" y="2983900"/>
              <a:ext cx="2880000" cy="576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Con campañas de </a:t>
              </a:r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incentivos y motivación.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1476000" y="3478966"/>
              <a:ext cx="2880000" cy="576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Poniendo en marcha servicios de </a:t>
              </a:r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recogida puerta a puerta.</a:t>
              </a: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1457653" y="2050723"/>
              <a:ext cx="2880000" cy="576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s-ES" sz="9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Repartiendo medios adaptados </a:t>
              </a:r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para facilitar y hacer más segura la tarea del reciclaje.</a:t>
              </a:r>
            </a:p>
          </p:txBody>
        </p:sp>
      </p:grpSp>
      <p:sp>
        <p:nvSpPr>
          <p:cNvPr id="50" name="CuadroTexto 49"/>
          <p:cNvSpPr txBox="1"/>
          <p:nvPr/>
        </p:nvSpPr>
        <p:spPr>
          <a:xfrm>
            <a:off x="792000" y="1476000"/>
            <a:ext cx="3600000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s-ES" dirty="0">
                <a:solidFill>
                  <a:srgbClr val="009640"/>
                </a:solidFill>
                <a:latin typeface="Century Gothic"/>
                <a:cs typeface="Century Gothic"/>
              </a:rPr>
              <a:t>¿Cómo lo hacemos? </a:t>
            </a: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000" y="4752000"/>
            <a:ext cx="900000" cy="260795"/>
          </a:xfrm>
          <a:prstGeom prst="rect">
            <a:avLst/>
          </a:prstGeom>
          <a:noFill/>
          <a:effectLst>
            <a:outerShdw blurRad="76200" dir="2700000" algn="tl" rotWithShape="0">
              <a:srgbClr val="000000"/>
            </a:outerShdw>
          </a:effec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825A218C-0C6D-47A4-8358-A76374C5C2BB}"/>
              </a:ext>
            </a:extLst>
          </p:cNvPr>
          <p:cNvSpPr txBox="1"/>
          <p:nvPr/>
        </p:nvSpPr>
        <p:spPr>
          <a:xfrm>
            <a:off x="890794" y="4081525"/>
            <a:ext cx="3384742" cy="57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s-ES" sz="900" b="1" dirty="0">
                <a:solidFill>
                  <a:srgbClr val="005746"/>
                </a:solidFill>
                <a:latin typeface="Century Gothic"/>
                <a:cs typeface="Century Gothic"/>
              </a:rPr>
              <a:t>Estudiando necesidades </a:t>
            </a:r>
            <a:r>
              <a:rPr lang="es-ES" sz="900" dirty="0">
                <a:solidFill>
                  <a:srgbClr val="7F7F7F"/>
                </a:solidFill>
                <a:latin typeface="Century Gothic"/>
              </a:rPr>
              <a:t>de </a:t>
            </a:r>
            <a:r>
              <a:rPr lang="es-ES" sz="900" dirty="0" err="1">
                <a:solidFill>
                  <a:srgbClr val="7F7F7F"/>
                </a:solidFill>
                <a:latin typeface="Century Gothic"/>
              </a:rPr>
              <a:t>contenerización</a:t>
            </a:r>
            <a:r>
              <a:rPr lang="es-ES" sz="900" dirty="0">
                <a:solidFill>
                  <a:srgbClr val="7F7F7F"/>
                </a:solidFill>
                <a:latin typeface="Century Gothic"/>
              </a:rPr>
              <a:t> o diseñando nuevas rutas de recogida.</a:t>
            </a:r>
          </a:p>
        </p:txBody>
      </p:sp>
      <p:grpSp>
        <p:nvGrpSpPr>
          <p:cNvPr id="16" name="Agrupar 118">
            <a:extLst>
              <a:ext uri="{FF2B5EF4-FFF2-40B4-BE49-F238E27FC236}">
                <a16:creationId xmlns:a16="http://schemas.microsoft.com/office/drawing/2014/main" id="{A646F180-EC55-429E-BB7E-7A82D39986E7}"/>
              </a:ext>
            </a:extLst>
          </p:cNvPr>
          <p:cNvGrpSpPr/>
          <p:nvPr/>
        </p:nvGrpSpPr>
        <p:grpSpPr>
          <a:xfrm>
            <a:off x="314017" y="1722031"/>
            <a:ext cx="504000" cy="432000"/>
            <a:chOff x="1080000" y="1800000"/>
            <a:chExt cx="504000" cy="4320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B896941-3EAD-417E-A2DA-C2EC5CC025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1800000"/>
              <a:ext cx="432000" cy="432000"/>
            </a:xfrm>
            <a:prstGeom prst="ellipse">
              <a:avLst/>
            </a:prstGeom>
            <a:solidFill>
              <a:srgbClr val="0096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18000" rtlCol="0" anchor="ctr" anchorCtr="1"/>
            <a:lstStyle/>
            <a:p>
              <a:pPr algn="ctr"/>
              <a:r>
                <a:rPr lang="es-ES" sz="2000" b="1" dirty="0">
                  <a:latin typeface="Century Gothic"/>
                  <a:cs typeface="Century Gothic"/>
                </a:rPr>
                <a:t>01</a:t>
              </a:r>
            </a:p>
          </p:txBody>
        </p:sp>
        <p:sp>
          <p:nvSpPr>
            <p:cNvPr id="18" name="Triángulo isósceles 17">
              <a:extLst>
                <a:ext uri="{FF2B5EF4-FFF2-40B4-BE49-F238E27FC236}">
                  <a16:creationId xmlns:a16="http://schemas.microsoft.com/office/drawing/2014/main" id="{6B54EB00-D37E-4F1F-A9A3-11314C757701}"/>
                </a:ext>
              </a:extLst>
            </p:cNvPr>
            <p:cNvSpPr>
              <a:spLocks/>
            </p:cNvSpPr>
            <p:nvPr/>
          </p:nvSpPr>
          <p:spPr>
            <a:xfrm rot="5400000">
              <a:off x="1422000" y="1944000"/>
              <a:ext cx="180000" cy="144000"/>
            </a:xfrm>
            <a:prstGeom prst="triangle">
              <a:avLst/>
            </a:prstGeom>
            <a:solidFill>
              <a:srgbClr val="0096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/>
                <a:cs typeface="Century Gothic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7D2D63EF-51A5-42CB-9C40-CDEDDB5EC226}"/>
              </a:ext>
            </a:extLst>
          </p:cNvPr>
          <p:cNvSpPr>
            <a:spLocks noChangeAspect="1"/>
          </p:cNvSpPr>
          <p:nvPr/>
        </p:nvSpPr>
        <p:spPr>
          <a:xfrm>
            <a:off x="300029" y="2209198"/>
            <a:ext cx="432000" cy="432000"/>
          </a:xfrm>
          <a:prstGeom prst="ellips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8000" rtlCol="0" anchor="ctr" anchorCtr="1"/>
          <a:lstStyle/>
          <a:p>
            <a:pPr algn="ctr"/>
            <a:r>
              <a:rPr lang="es-ES" sz="2000" b="1" dirty="0">
                <a:latin typeface="Century Gothic"/>
                <a:cs typeface="Century Gothic"/>
              </a:rPr>
              <a:t>02</a:t>
            </a:r>
          </a:p>
        </p:txBody>
      </p: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CE3D6CBD-BAD3-478A-B28D-97A9AC2652F4}"/>
              </a:ext>
            </a:extLst>
          </p:cNvPr>
          <p:cNvSpPr>
            <a:spLocks/>
          </p:cNvSpPr>
          <p:nvPr/>
        </p:nvSpPr>
        <p:spPr>
          <a:xfrm rot="5400000">
            <a:off x="649087" y="2334337"/>
            <a:ext cx="180000" cy="144000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ECA8CD1-5EE8-4096-876D-C5BA2CB45C78}"/>
              </a:ext>
            </a:extLst>
          </p:cNvPr>
          <p:cNvSpPr>
            <a:spLocks noChangeAspect="1"/>
          </p:cNvSpPr>
          <p:nvPr/>
        </p:nvSpPr>
        <p:spPr>
          <a:xfrm>
            <a:off x="305152" y="2696365"/>
            <a:ext cx="432000" cy="432000"/>
          </a:xfrm>
          <a:prstGeom prst="ellips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8000" rtlCol="0" anchor="ctr" anchorCtr="1"/>
          <a:lstStyle/>
          <a:p>
            <a:pPr algn="ctr"/>
            <a:r>
              <a:rPr lang="es-ES" sz="2000" b="1" dirty="0">
                <a:latin typeface="Century Gothic"/>
                <a:cs typeface="Century Gothic"/>
              </a:rPr>
              <a:t>03</a:t>
            </a:r>
          </a:p>
        </p:txBody>
      </p: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EB6619D4-C938-4F0C-8729-83673F960EBF}"/>
              </a:ext>
            </a:extLst>
          </p:cNvPr>
          <p:cNvSpPr>
            <a:spLocks/>
          </p:cNvSpPr>
          <p:nvPr/>
        </p:nvSpPr>
        <p:spPr>
          <a:xfrm rot="5400000">
            <a:off x="651272" y="2816992"/>
            <a:ext cx="180000" cy="144000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1EC01BC-0D38-4D29-BB1A-10A420B7E490}"/>
              </a:ext>
            </a:extLst>
          </p:cNvPr>
          <p:cNvSpPr>
            <a:spLocks noChangeAspect="1"/>
          </p:cNvSpPr>
          <p:nvPr/>
        </p:nvSpPr>
        <p:spPr>
          <a:xfrm>
            <a:off x="289209" y="3183845"/>
            <a:ext cx="432000" cy="432000"/>
          </a:xfrm>
          <a:prstGeom prst="ellips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8000" rtlCol="0" anchor="ctr" anchorCtr="1"/>
          <a:lstStyle/>
          <a:p>
            <a:pPr algn="ctr"/>
            <a:r>
              <a:rPr lang="es-ES" sz="2000" b="1" dirty="0">
                <a:latin typeface="Century Gothic"/>
                <a:cs typeface="Century Gothic"/>
              </a:rPr>
              <a:t>04</a:t>
            </a:r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8C50903B-7751-420E-9B73-2BE6AAEFA63B}"/>
              </a:ext>
            </a:extLst>
          </p:cNvPr>
          <p:cNvSpPr>
            <a:spLocks/>
          </p:cNvSpPr>
          <p:nvPr/>
        </p:nvSpPr>
        <p:spPr>
          <a:xfrm rot="5400000">
            <a:off x="634905" y="3327031"/>
            <a:ext cx="180000" cy="144000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C478F88D-F4F0-41A3-A9E2-BD0901D52A12}"/>
              </a:ext>
            </a:extLst>
          </p:cNvPr>
          <p:cNvSpPr>
            <a:spLocks noChangeAspect="1"/>
          </p:cNvSpPr>
          <p:nvPr/>
        </p:nvSpPr>
        <p:spPr>
          <a:xfrm>
            <a:off x="269350" y="3670046"/>
            <a:ext cx="432000" cy="432000"/>
          </a:xfrm>
          <a:prstGeom prst="ellips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8000" rtlCol="0" anchor="ctr" anchorCtr="1"/>
          <a:lstStyle/>
          <a:p>
            <a:pPr algn="ctr"/>
            <a:r>
              <a:rPr lang="es-ES" sz="2000" b="1" dirty="0">
                <a:latin typeface="Century Gothic"/>
                <a:cs typeface="Century Gothic"/>
              </a:rPr>
              <a:t>05</a:t>
            </a:r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7BDAFF38-CD8C-4EAC-B31B-17BF15D7A568}"/>
              </a:ext>
            </a:extLst>
          </p:cNvPr>
          <p:cNvSpPr>
            <a:spLocks/>
          </p:cNvSpPr>
          <p:nvPr/>
        </p:nvSpPr>
        <p:spPr>
          <a:xfrm rot="5400000">
            <a:off x="603206" y="3824619"/>
            <a:ext cx="180000" cy="144000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515F8C4-049B-41E7-A0AB-D8FAFABBB1FD}"/>
              </a:ext>
            </a:extLst>
          </p:cNvPr>
          <p:cNvSpPr>
            <a:spLocks noChangeAspect="1"/>
          </p:cNvSpPr>
          <p:nvPr/>
        </p:nvSpPr>
        <p:spPr>
          <a:xfrm>
            <a:off x="286247" y="4156247"/>
            <a:ext cx="432000" cy="432000"/>
          </a:xfrm>
          <a:prstGeom prst="ellips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8000" rtlCol="0" anchor="ctr" anchorCtr="1"/>
          <a:lstStyle/>
          <a:p>
            <a:pPr algn="ctr"/>
            <a:r>
              <a:rPr lang="es-ES" sz="2000" b="1" dirty="0">
                <a:latin typeface="Century Gothic"/>
                <a:cs typeface="Century Gothic"/>
              </a:rPr>
              <a:t>06</a:t>
            </a:r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2AAA96B0-854B-4847-A15C-6E8778D0D555}"/>
              </a:ext>
            </a:extLst>
          </p:cNvPr>
          <p:cNvSpPr>
            <a:spLocks/>
          </p:cNvSpPr>
          <p:nvPr/>
        </p:nvSpPr>
        <p:spPr>
          <a:xfrm rot="5400000">
            <a:off x="641589" y="4299698"/>
            <a:ext cx="180000" cy="144000"/>
          </a:xfrm>
          <a:prstGeom prst="triangle">
            <a:avLst/>
          </a:prstGeom>
          <a:solidFill>
            <a:srgbClr val="0096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1632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>
                <a:latin typeface="Century Gothic"/>
                <a:cs typeface="Century Gothic"/>
              </a:rPr>
              <a:t>Ecovidrio, dos décadas de compromiso con la hostelería</a:t>
            </a:r>
            <a:endParaRPr lang="es-ES" sz="2000" dirty="0">
              <a:highlight>
                <a:srgbClr val="FFFF00"/>
              </a:highlight>
              <a:latin typeface="Century Gothic"/>
              <a:cs typeface="Century Gothic"/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358775" y="900000"/>
            <a:ext cx="4320000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s-ES" dirty="0">
                <a:solidFill>
                  <a:srgbClr val="009640"/>
                </a:solidFill>
                <a:latin typeface="Century Gothic"/>
                <a:cs typeface="Century Gothic"/>
              </a:rPr>
              <a:t>En los últimos 5 años… 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360194" y="3764029"/>
            <a:ext cx="1008000" cy="554901"/>
            <a:chOff x="360194" y="4302000"/>
            <a:chExt cx="1008000" cy="554901"/>
          </a:xfrm>
        </p:grpSpPr>
        <p:sp>
          <p:nvSpPr>
            <p:cNvPr id="90" name="Rectángulo 89"/>
            <p:cNvSpPr>
              <a:spLocks/>
            </p:cNvSpPr>
            <p:nvPr/>
          </p:nvSpPr>
          <p:spPr>
            <a:xfrm>
              <a:off x="360194" y="4392000"/>
              <a:ext cx="1008000" cy="432000"/>
            </a:xfrm>
            <a:prstGeom prst="rect">
              <a:avLst/>
            </a:prstGeom>
            <a:solidFill>
              <a:srgbClr val="FFC83C"/>
            </a:solidFill>
            <a:ln w="9525" cap="flat" cmpd="sng" algn="ctr">
              <a:noFill/>
              <a:prstDash val="solid"/>
            </a:ln>
            <a:effectLst/>
          </p:spPr>
          <p:txBody>
            <a:bodyPr lIns="99551" tIns="49775" rIns="99551" bIns="4977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88" name="CuadroTexto 87"/>
            <p:cNvSpPr txBox="1"/>
            <p:nvPr/>
          </p:nvSpPr>
          <p:spPr>
            <a:xfrm>
              <a:off x="378194" y="4496901"/>
              <a:ext cx="432000" cy="36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r">
                <a:lnSpc>
                  <a:spcPts val="2300"/>
                </a:lnSpc>
              </a:pPr>
              <a:r>
                <a:rPr lang="es-ES" sz="2400" b="1" spc="-300" baseline="22000" dirty="0">
                  <a:solidFill>
                    <a:srgbClr val="005746"/>
                  </a:solidFill>
                  <a:latin typeface="Century Gothic"/>
                  <a:cs typeface="Century Gothic"/>
                </a:rPr>
                <a:t>18</a:t>
              </a:r>
              <a:r>
                <a:rPr lang="es-ES" sz="2400" b="1" baseline="22000" dirty="0">
                  <a:solidFill>
                    <a:srgbClr val="005746"/>
                  </a:solidFill>
                  <a:latin typeface="Century Gothic"/>
                  <a:cs typeface="Century Gothic"/>
                </a:rPr>
                <a:t>%</a:t>
              </a:r>
              <a:endParaRPr lang="es-ES" sz="2000" b="1" baseline="22000" dirty="0">
                <a:solidFill>
                  <a:srgbClr val="005746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89" name="CuadroTexto 88"/>
            <p:cNvSpPr txBox="1"/>
            <p:nvPr/>
          </p:nvSpPr>
          <p:spPr>
            <a:xfrm>
              <a:off x="828194" y="4469500"/>
              <a:ext cx="540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es-ES" sz="900" dirty="0">
                  <a:solidFill>
                    <a:srgbClr val="005746"/>
                  </a:solidFill>
                  <a:latin typeface="Century Gothic"/>
                  <a:cs typeface="Century Gothic"/>
                </a:rPr>
                <a:t>canal</a:t>
              </a:r>
            </a:p>
            <a:p>
              <a:r>
                <a:rPr lang="es-ES" sz="900" dirty="0">
                  <a:solidFill>
                    <a:srgbClr val="005746"/>
                  </a:solidFill>
                  <a:latin typeface="Century Gothic"/>
                  <a:cs typeface="Century Gothic"/>
                </a:rPr>
                <a:t>HORECA</a:t>
              </a:r>
            </a:p>
          </p:txBody>
        </p:sp>
        <p:sp>
          <p:nvSpPr>
            <p:cNvPr id="92" name="Triángulo isósceles 91"/>
            <p:cNvSpPr/>
            <p:nvPr/>
          </p:nvSpPr>
          <p:spPr>
            <a:xfrm>
              <a:off x="756194" y="4302000"/>
              <a:ext cx="216000" cy="108000"/>
            </a:xfrm>
            <a:prstGeom prst="triangle">
              <a:avLst/>
            </a:prstGeom>
            <a:solidFill>
              <a:srgbClr val="FFC8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5746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69" name="CuadroTexto 68"/>
          <p:cNvSpPr txBox="1"/>
          <p:nvPr/>
        </p:nvSpPr>
        <p:spPr>
          <a:xfrm>
            <a:off x="360194" y="2270029"/>
            <a:ext cx="2160000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s-ES" dirty="0">
                <a:solidFill>
                  <a:srgbClr val="009640"/>
                </a:solidFill>
                <a:latin typeface="Century Gothic"/>
                <a:cs typeface="Century Gothic"/>
              </a:rPr>
              <a:t>Anualmente…</a:t>
            </a:r>
          </a:p>
        </p:txBody>
      </p:sp>
      <p:grpSp>
        <p:nvGrpSpPr>
          <p:cNvPr id="37" name="Agrupar 36"/>
          <p:cNvGrpSpPr/>
          <p:nvPr/>
        </p:nvGrpSpPr>
        <p:grpSpPr>
          <a:xfrm>
            <a:off x="360194" y="2738029"/>
            <a:ext cx="1655806" cy="949998"/>
            <a:chOff x="360194" y="3240000"/>
            <a:chExt cx="1655806" cy="949998"/>
          </a:xfrm>
        </p:grpSpPr>
        <p:grpSp>
          <p:nvGrpSpPr>
            <p:cNvPr id="27" name="Agrupar 26"/>
            <p:cNvGrpSpPr/>
            <p:nvPr/>
          </p:nvGrpSpPr>
          <p:grpSpPr>
            <a:xfrm>
              <a:off x="360194" y="3240000"/>
              <a:ext cx="1080000" cy="949998"/>
              <a:chOff x="360194" y="3276000"/>
              <a:chExt cx="1080000" cy="949998"/>
            </a:xfrm>
          </p:grpSpPr>
          <p:sp>
            <p:nvSpPr>
              <p:cNvPr id="62" name="CuadroTexto 61"/>
              <p:cNvSpPr txBox="1"/>
              <p:nvPr/>
            </p:nvSpPr>
            <p:spPr>
              <a:xfrm>
                <a:off x="360194" y="3276000"/>
                <a:ext cx="1080000" cy="14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s-ES" sz="1000" b="1" dirty="0">
                    <a:solidFill>
                      <a:srgbClr val="005746"/>
                    </a:solidFill>
                    <a:latin typeface="Century Gothic"/>
                    <a:cs typeface="Century Gothic"/>
                  </a:rPr>
                  <a:t>Contactamos</a:t>
                </a:r>
              </a:p>
            </p:txBody>
          </p:sp>
          <p:sp>
            <p:nvSpPr>
              <p:cNvPr id="70" name="CuadroTexto 69"/>
              <p:cNvSpPr txBox="1"/>
              <p:nvPr/>
            </p:nvSpPr>
            <p:spPr>
              <a:xfrm>
                <a:off x="360194" y="3384000"/>
                <a:ext cx="108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51.600</a:t>
                </a:r>
                <a:endParaRPr lang="es-ES" sz="2000" b="1" baseline="22000" dirty="0">
                  <a:solidFill>
                    <a:srgbClr val="00964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1" name="CuadroTexto 70"/>
              <p:cNvSpPr txBox="1"/>
              <p:nvPr/>
            </p:nvSpPr>
            <p:spPr>
              <a:xfrm>
                <a:off x="360194" y="3672000"/>
                <a:ext cx="10800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  <a:t>establecimientos para informar, sensibilizar y </a:t>
                </a:r>
                <a:b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</a:br>
                <a: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  <a:t>realizar estudios</a:t>
                </a:r>
              </a:p>
            </p:txBody>
          </p:sp>
        </p:grpSp>
        <p:grpSp>
          <p:nvGrpSpPr>
            <p:cNvPr id="17" name="Agrupar 16"/>
            <p:cNvGrpSpPr/>
            <p:nvPr/>
          </p:nvGrpSpPr>
          <p:grpSpPr>
            <a:xfrm>
              <a:off x="1188000" y="3408277"/>
              <a:ext cx="828000" cy="403989"/>
              <a:chOff x="5004000" y="3264277"/>
              <a:chExt cx="828000" cy="403989"/>
            </a:xfrm>
          </p:grpSpPr>
          <p:grpSp>
            <p:nvGrpSpPr>
              <p:cNvPr id="16" name="Agrupar 15"/>
              <p:cNvGrpSpPr/>
              <p:nvPr/>
            </p:nvGrpSpPr>
            <p:grpSpPr>
              <a:xfrm>
                <a:off x="5396403" y="3264277"/>
                <a:ext cx="435597" cy="403989"/>
                <a:chOff x="5396403" y="3264277"/>
                <a:chExt cx="435597" cy="403989"/>
              </a:xfrm>
            </p:grpSpPr>
            <p:sp>
              <p:nvSpPr>
                <p:cNvPr id="76" name="CuadroTexto 75"/>
                <p:cNvSpPr txBox="1"/>
                <p:nvPr/>
              </p:nvSpPr>
              <p:spPr>
                <a:xfrm>
                  <a:off x="5400000" y="3384000"/>
                  <a:ext cx="432000" cy="2842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s-ES" sz="900" dirty="0">
                      <a:solidFill>
                        <a:srgbClr val="7F7F7F"/>
                      </a:solidFill>
                      <a:latin typeface="Century Gothic"/>
                      <a:cs typeface="Century Gothic"/>
                    </a:rPr>
                    <a:t>bares</a:t>
                  </a:r>
                </a:p>
                <a:p>
                  <a:r>
                    <a:rPr lang="es-ES" sz="900" dirty="0">
                      <a:solidFill>
                        <a:srgbClr val="7F7F7F"/>
                      </a:solidFill>
                      <a:latin typeface="Century Gothic"/>
                      <a:cs typeface="Century Gothic"/>
                    </a:rPr>
                    <a:t>al día</a:t>
                  </a:r>
                </a:p>
              </p:txBody>
            </p:sp>
            <p:sp>
              <p:nvSpPr>
                <p:cNvPr id="83" name="CuadroTexto 82"/>
                <p:cNvSpPr txBox="1"/>
                <p:nvPr/>
              </p:nvSpPr>
              <p:spPr>
                <a:xfrm>
                  <a:off x="5396403" y="3264277"/>
                  <a:ext cx="432000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s-ES" b="1" baseline="22000" dirty="0">
                      <a:solidFill>
                        <a:srgbClr val="009640"/>
                      </a:solidFill>
                      <a:latin typeface="Century Gothic"/>
                      <a:cs typeface="Century Gothic"/>
                    </a:rPr>
                    <a:t>234</a:t>
                  </a:r>
                  <a:endParaRPr lang="es-ES" sz="1600" b="1" baseline="22000" dirty="0">
                    <a:solidFill>
                      <a:srgbClr val="009640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86" name="Conector recto 85"/>
              <p:cNvCxnSpPr/>
              <p:nvPr/>
            </p:nvCxnSpPr>
            <p:spPr>
              <a:xfrm>
                <a:off x="5004000" y="3384000"/>
                <a:ext cx="324000" cy="0"/>
              </a:xfrm>
              <a:prstGeom prst="line">
                <a:avLst/>
              </a:prstGeom>
              <a:ln w="19050" cmpd="sng">
                <a:solidFill>
                  <a:srgbClr val="009640"/>
                </a:solidFill>
                <a:prstDash val="sysDot"/>
                <a:round/>
                <a:headEnd type="none" w="sm" len="sm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Agrupar 27"/>
          <p:cNvGrpSpPr/>
          <p:nvPr/>
        </p:nvGrpSpPr>
        <p:grpSpPr>
          <a:xfrm>
            <a:off x="2448000" y="2738029"/>
            <a:ext cx="1692000" cy="538803"/>
            <a:chOff x="2880000" y="3276399"/>
            <a:chExt cx="1692000" cy="538803"/>
          </a:xfrm>
        </p:grpSpPr>
        <p:grpSp>
          <p:nvGrpSpPr>
            <p:cNvPr id="26" name="Agrupar 25"/>
            <p:cNvGrpSpPr/>
            <p:nvPr/>
          </p:nvGrpSpPr>
          <p:grpSpPr>
            <a:xfrm>
              <a:off x="2880000" y="3276399"/>
              <a:ext cx="1080000" cy="538803"/>
              <a:chOff x="2880000" y="3276399"/>
              <a:chExt cx="1080000" cy="538803"/>
            </a:xfrm>
          </p:grpSpPr>
          <p:sp>
            <p:nvSpPr>
              <p:cNvPr id="72" name="CuadroTexto 71"/>
              <p:cNvSpPr txBox="1"/>
              <p:nvPr/>
            </p:nvSpPr>
            <p:spPr>
              <a:xfrm>
                <a:off x="2880000" y="3276399"/>
                <a:ext cx="1080000" cy="14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s-ES" sz="1000" b="1" dirty="0">
                    <a:solidFill>
                      <a:srgbClr val="005746"/>
                    </a:solidFill>
                    <a:latin typeface="Century Gothic"/>
                    <a:cs typeface="Century Gothic"/>
                  </a:rPr>
                  <a:t>ENTREGAMOS</a:t>
                </a:r>
              </a:p>
            </p:txBody>
          </p:sp>
          <p:sp>
            <p:nvSpPr>
              <p:cNvPr id="73" name="CuadroTexto 72"/>
              <p:cNvSpPr txBox="1"/>
              <p:nvPr/>
            </p:nvSpPr>
            <p:spPr>
              <a:xfrm>
                <a:off x="2880000" y="3384399"/>
                <a:ext cx="108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27.100</a:t>
                </a:r>
                <a:endParaRPr lang="es-ES" sz="2000" b="1" baseline="22000" dirty="0">
                  <a:solidFill>
                    <a:srgbClr val="00964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4" name="CuadroTexto 73"/>
              <p:cNvSpPr txBox="1"/>
              <p:nvPr/>
            </p:nvSpPr>
            <p:spPr>
              <a:xfrm>
                <a:off x="2880000" y="3672000"/>
                <a:ext cx="1080000" cy="14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  <a:t>cubos adaptados</a:t>
                </a:r>
              </a:p>
            </p:txBody>
          </p:sp>
        </p:grpSp>
        <p:grpSp>
          <p:nvGrpSpPr>
            <p:cNvPr id="14" name="Agrupar 13"/>
            <p:cNvGrpSpPr/>
            <p:nvPr/>
          </p:nvGrpSpPr>
          <p:grpSpPr>
            <a:xfrm>
              <a:off x="3708000" y="3348000"/>
              <a:ext cx="864000" cy="354898"/>
              <a:chOff x="7231006" y="3167601"/>
              <a:chExt cx="864000" cy="354898"/>
            </a:xfrm>
          </p:grpSpPr>
          <p:sp>
            <p:nvSpPr>
              <p:cNvPr id="98" name="CuadroTexto 97"/>
              <p:cNvSpPr txBox="1"/>
              <p:nvPr/>
            </p:nvSpPr>
            <p:spPr>
              <a:xfrm>
                <a:off x="7663006" y="3384000"/>
                <a:ext cx="432000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900" dirty="0">
                    <a:solidFill>
                      <a:srgbClr val="7F7F7F"/>
                    </a:solidFill>
                    <a:latin typeface="Century Gothic"/>
                    <a:cs typeface="Century Gothic"/>
                  </a:rPr>
                  <a:t>al día</a:t>
                </a:r>
              </a:p>
            </p:txBody>
          </p:sp>
          <p:sp>
            <p:nvSpPr>
              <p:cNvPr id="99" name="CuadroTexto 98"/>
              <p:cNvSpPr txBox="1"/>
              <p:nvPr/>
            </p:nvSpPr>
            <p:spPr>
              <a:xfrm>
                <a:off x="7627006" y="3167601"/>
                <a:ext cx="4320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1600" b="1" spc="-15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12</a:t>
                </a:r>
                <a:r>
                  <a:rPr lang="es-ES" sz="1600" b="1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3</a:t>
                </a:r>
                <a:endParaRPr lang="es-ES" sz="1600" b="1" baseline="22000" dirty="0">
                  <a:solidFill>
                    <a:srgbClr val="009640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100" name="Conector recto 99"/>
              <p:cNvCxnSpPr/>
              <p:nvPr/>
            </p:nvCxnSpPr>
            <p:spPr>
              <a:xfrm>
                <a:off x="7231006" y="3383601"/>
                <a:ext cx="360000" cy="0"/>
              </a:xfrm>
              <a:prstGeom prst="line">
                <a:avLst/>
              </a:prstGeom>
              <a:ln w="19050" cmpd="sng">
                <a:solidFill>
                  <a:srgbClr val="009640"/>
                </a:solidFill>
                <a:prstDash val="sysDot"/>
                <a:round/>
                <a:headEnd type="none" w="sm" len="sm"/>
                <a:tailEnd type="oval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Agrupar 23"/>
          <p:cNvGrpSpPr/>
          <p:nvPr/>
        </p:nvGrpSpPr>
        <p:grpSpPr>
          <a:xfrm>
            <a:off x="2448000" y="3674029"/>
            <a:ext cx="1828846" cy="648770"/>
            <a:chOff x="2880000" y="4248000"/>
            <a:chExt cx="1440000" cy="648770"/>
          </a:xfrm>
        </p:grpSpPr>
        <p:sp>
          <p:nvSpPr>
            <p:cNvPr id="105" name="CuadroTexto 104"/>
            <p:cNvSpPr txBox="1"/>
            <p:nvPr/>
          </p:nvSpPr>
          <p:spPr>
            <a:xfrm>
              <a:off x="2880000" y="4248000"/>
              <a:ext cx="1152000" cy="143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s-ES" sz="10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ATENDEMOS</a:t>
              </a:r>
            </a:p>
          </p:txBody>
        </p:sp>
        <p:sp>
          <p:nvSpPr>
            <p:cNvPr id="106" name="CuadroTexto 105"/>
            <p:cNvSpPr txBox="1"/>
            <p:nvPr/>
          </p:nvSpPr>
          <p:spPr>
            <a:xfrm>
              <a:off x="2880000" y="4356000"/>
              <a:ext cx="44584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200" dirty="0">
                  <a:solidFill>
                    <a:srgbClr val="009640"/>
                  </a:solidFill>
                  <a:latin typeface="Century Gothic"/>
                  <a:cs typeface="Century Gothic"/>
                </a:rPr>
                <a:t>  80</a:t>
              </a:r>
              <a:endParaRPr lang="es-ES" sz="2200" baseline="2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07" name="CuadroTexto 106"/>
            <p:cNvSpPr txBox="1"/>
            <p:nvPr/>
          </p:nvSpPr>
          <p:spPr>
            <a:xfrm>
              <a:off x="3240000" y="4392000"/>
              <a:ext cx="1080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peticiones diarias </a:t>
              </a:r>
              <a:b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</a:br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a través de</a:t>
              </a:r>
            </a:p>
          </p:txBody>
        </p:sp>
        <p:pic>
          <p:nvPicPr>
            <p:cNvPr id="108" name="Imagen 107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3240000" y="4680773"/>
              <a:ext cx="215997" cy="215997"/>
            </a:xfrm>
            <a:prstGeom prst="rect">
              <a:avLst/>
            </a:prstGeom>
          </p:spPr>
        </p:pic>
        <p:pic>
          <p:nvPicPr>
            <p:cNvPr id="110" name="Imagen 109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3564000" y="4680773"/>
              <a:ext cx="215997" cy="215997"/>
            </a:xfrm>
            <a:prstGeom prst="rect">
              <a:avLst/>
            </a:prstGeom>
          </p:spPr>
        </p:pic>
        <p:pic>
          <p:nvPicPr>
            <p:cNvPr id="112" name="Imagen 111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3888000" y="4680773"/>
              <a:ext cx="215997" cy="215997"/>
            </a:xfrm>
            <a:prstGeom prst="rect">
              <a:avLst/>
            </a:prstGeom>
          </p:spPr>
        </p:pic>
      </p:grpSp>
      <p:sp>
        <p:nvSpPr>
          <p:cNvPr id="91" name="Rectángulo 90"/>
          <p:cNvSpPr>
            <a:spLocks/>
          </p:cNvSpPr>
          <p:nvPr/>
        </p:nvSpPr>
        <p:spPr>
          <a:xfrm>
            <a:off x="4888805" y="1188000"/>
            <a:ext cx="2807993" cy="8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99551" tIns="49775" rIns="99551" bIns="4977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900154" y="935038"/>
            <a:ext cx="2807995" cy="324962"/>
            <a:chOff x="6408000" y="935038"/>
            <a:chExt cx="2088000" cy="324962"/>
          </a:xfrm>
          <a:solidFill>
            <a:srgbClr val="00D3A0"/>
          </a:solidFill>
        </p:grpSpPr>
        <p:sp>
          <p:nvSpPr>
            <p:cNvPr id="82" name="CuadroTexto 81"/>
            <p:cNvSpPr txBox="1"/>
            <p:nvPr/>
          </p:nvSpPr>
          <p:spPr>
            <a:xfrm>
              <a:off x="6408000" y="935038"/>
              <a:ext cx="2088000" cy="252000"/>
            </a:xfrm>
            <a:prstGeom prst="rect">
              <a:avLst/>
            </a:prstGeom>
            <a:solidFill>
              <a:srgbClr val="009640"/>
            </a:solidFill>
          </p:spPr>
          <p:txBody>
            <a:bodyPr wrap="square" lIns="72000" tIns="36000" rIns="72000" bIns="0" rtlCol="0" anchor="t" anchorCtr="0">
              <a:noAutofit/>
            </a:bodyPr>
            <a:lstStyle/>
            <a:p>
              <a:pPr algn="ctr">
                <a:lnSpc>
                  <a:spcPts val="1600"/>
                </a:lnSpc>
              </a:pPr>
              <a:r>
                <a:rPr lang="es-ES" sz="1200" b="1" dirty="0">
                  <a:solidFill>
                    <a:srgbClr val="FFE650"/>
                  </a:solidFill>
                  <a:latin typeface="Century Gothic"/>
                  <a:cs typeface="Century Gothic"/>
                </a:rPr>
                <a:t>¿SABÍAS QUÉ…?</a:t>
              </a:r>
            </a:p>
          </p:txBody>
        </p:sp>
        <p:sp>
          <p:nvSpPr>
            <p:cNvPr id="87" name="Triángulo isósceles 86"/>
            <p:cNvSpPr/>
            <p:nvPr/>
          </p:nvSpPr>
          <p:spPr>
            <a:xfrm rot="10800000">
              <a:off x="6408000" y="1188000"/>
              <a:ext cx="2088000" cy="72000"/>
            </a:xfrm>
            <a:prstGeom prst="triangle">
              <a:avLst/>
            </a:prstGeom>
            <a:solidFill>
              <a:srgbClr val="0096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Century Gothic"/>
                <a:cs typeface="Century Gothic"/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1887408" y="1326599"/>
            <a:ext cx="864000" cy="672999"/>
            <a:chOff x="1944000" y="3096000"/>
            <a:chExt cx="864000" cy="672999"/>
          </a:xfrm>
        </p:grpSpPr>
        <p:sp>
          <p:nvSpPr>
            <p:cNvPr id="57" name="CuadroTexto 56"/>
            <p:cNvSpPr txBox="1"/>
            <p:nvPr/>
          </p:nvSpPr>
          <p:spPr>
            <a:xfrm>
              <a:off x="1944000" y="3096000"/>
              <a:ext cx="864000" cy="143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s-ES" sz="10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INVERTIDO</a:t>
              </a:r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1944000" y="3204000"/>
              <a:ext cx="8640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19</a:t>
              </a: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1944000" y="3492000"/>
              <a:ext cx="864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millones</a:t>
              </a:r>
            </a:p>
            <a:p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de euros</a:t>
              </a: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2895408" y="1326599"/>
            <a:ext cx="1080000" cy="672999"/>
            <a:chOff x="1908000" y="4104000"/>
            <a:chExt cx="900000" cy="672999"/>
          </a:xfrm>
        </p:grpSpPr>
        <p:sp>
          <p:nvSpPr>
            <p:cNvPr id="52" name="CuadroTexto 51"/>
            <p:cNvSpPr txBox="1"/>
            <p:nvPr/>
          </p:nvSpPr>
          <p:spPr>
            <a:xfrm>
              <a:off x="1944000" y="4104000"/>
              <a:ext cx="864000" cy="143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s-ES" sz="10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ENTREGADO</a:t>
              </a: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908000" y="4212000"/>
              <a:ext cx="8640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000" dirty="0">
                  <a:solidFill>
                    <a:srgbClr val="009640"/>
                  </a:solidFill>
                  <a:latin typeface="Century Gothic"/>
                </a:rPr>
                <a:t>163.000</a:t>
              </a: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1944000" y="4500000"/>
              <a:ext cx="864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cubos</a:t>
              </a:r>
            </a:p>
            <a:p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adaptados</a:t>
              </a: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360194" y="1332780"/>
            <a:ext cx="1152000" cy="539202"/>
            <a:chOff x="360194" y="3096000"/>
            <a:chExt cx="1152000" cy="539202"/>
          </a:xfrm>
        </p:grpSpPr>
        <p:sp>
          <p:nvSpPr>
            <p:cNvPr id="53" name="CuadroTexto 52"/>
            <p:cNvSpPr txBox="1"/>
            <p:nvPr/>
          </p:nvSpPr>
          <p:spPr>
            <a:xfrm>
              <a:off x="360194" y="3096000"/>
              <a:ext cx="1152000" cy="143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s-ES" sz="100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INVERTIDO</a:t>
              </a:r>
            </a:p>
          </p:txBody>
        </p:sp>
        <p:sp>
          <p:nvSpPr>
            <p:cNvPr id="59" name="CuadroTexto 58"/>
            <p:cNvSpPr txBox="1"/>
            <p:nvPr/>
          </p:nvSpPr>
          <p:spPr>
            <a:xfrm>
              <a:off x="360194" y="3204000"/>
              <a:ext cx="11520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000" dirty="0">
                  <a:solidFill>
                    <a:srgbClr val="009640"/>
                  </a:solidFill>
                  <a:latin typeface="Century Gothic"/>
                  <a:cs typeface="Century Gothic"/>
                </a:rPr>
                <a:t>257.000</a:t>
              </a:r>
              <a:endParaRPr lang="es-ES" sz="2000" b="1" baseline="2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5" name="CuadroTexto 64"/>
            <p:cNvSpPr txBox="1"/>
            <p:nvPr/>
          </p:nvSpPr>
          <p:spPr>
            <a:xfrm>
              <a:off x="360194" y="3492000"/>
              <a:ext cx="1152000" cy="1432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establecimientos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4536000" y="3674029"/>
            <a:ext cx="2340000" cy="841998"/>
            <a:chOff x="2664000" y="4176000"/>
            <a:chExt cx="2340000" cy="841998"/>
          </a:xfrm>
        </p:grpSpPr>
        <p:grpSp>
          <p:nvGrpSpPr>
            <p:cNvPr id="29" name="Agrupar 28"/>
            <p:cNvGrpSpPr/>
            <p:nvPr/>
          </p:nvGrpSpPr>
          <p:grpSpPr>
            <a:xfrm>
              <a:off x="2664000" y="4176000"/>
              <a:ext cx="1152000" cy="539202"/>
              <a:chOff x="2880000" y="4176000"/>
              <a:chExt cx="1152000" cy="539202"/>
            </a:xfrm>
          </p:grpSpPr>
          <p:sp>
            <p:nvSpPr>
              <p:cNvPr id="77" name="CuadroTexto 76"/>
              <p:cNvSpPr txBox="1"/>
              <p:nvPr/>
            </p:nvSpPr>
            <p:spPr>
              <a:xfrm>
                <a:off x="2880000" y="4176000"/>
                <a:ext cx="1080000" cy="14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s-ES" sz="1000" b="1" dirty="0">
                    <a:solidFill>
                      <a:srgbClr val="005746"/>
                    </a:solidFill>
                    <a:latin typeface="Century Gothic"/>
                    <a:cs typeface="Century Gothic"/>
                  </a:rPr>
                  <a:t>INVERTIMOS</a:t>
                </a:r>
              </a:p>
            </p:txBody>
          </p:sp>
          <p:sp>
            <p:nvSpPr>
              <p:cNvPr id="78" name="CuadroTexto 77"/>
              <p:cNvSpPr txBox="1"/>
              <p:nvPr/>
            </p:nvSpPr>
            <p:spPr>
              <a:xfrm>
                <a:off x="2880000" y="4284000"/>
                <a:ext cx="10800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2000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500.000</a:t>
                </a:r>
                <a:endParaRPr lang="es-ES" sz="2000" b="1" baseline="22000" dirty="0">
                  <a:solidFill>
                    <a:srgbClr val="00964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2880000" y="4572000"/>
                <a:ext cx="1152000" cy="143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  <a:t>euros para realizar</a:t>
                </a:r>
              </a:p>
            </p:txBody>
          </p:sp>
        </p:grpSp>
        <p:grpSp>
          <p:nvGrpSpPr>
            <p:cNvPr id="25" name="Agrupar 24"/>
            <p:cNvGrpSpPr/>
            <p:nvPr/>
          </p:nvGrpSpPr>
          <p:grpSpPr>
            <a:xfrm>
              <a:off x="3924000" y="4212000"/>
              <a:ext cx="1080000" cy="805998"/>
              <a:chOff x="4284000" y="4068000"/>
              <a:chExt cx="1080000" cy="805998"/>
            </a:xfrm>
          </p:grpSpPr>
          <p:sp>
            <p:nvSpPr>
              <p:cNvPr id="80" name="CuadroTexto 79"/>
              <p:cNvSpPr txBox="1"/>
              <p:nvPr/>
            </p:nvSpPr>
            <p:spPr>
              <a:xfrm>
                <a:off x="4284000" y="4068000"/>
                <a:ext cx="1080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dirty="0">
                    <a:solidFill>
                      <a:srgbClr val="009640"/>
                    </a:solidFill>
                    <a:latin typeface="Century Gothic"/>
                    <a:cs typeface="Century Gothic"/>
                  </a:rPr>
                  <a:t>21.000</a:t>
                </a:r>
                <a:endParaRPr lang="es-ES" baseline="22000" dirty="0">
                  <a:solidFill>
                    <a:srgbClr val="00964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81" name="CuadroTexto 80"/>
              <p:cNvSpPr txBox="1"/>
              <p:nvPr/>
            </p:nvSpPr>
            <p:spPr>
              <a:xfrm>
                <a:off x="4284000" y="4320000"/>
                <a:ext cx="10800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  <a:t>Intervenciones de mantenimiento</a:t>
                </a:r>
              </a:p>
              <a:p>
                <a: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  <a:t>en contenedores</a:t>
                </a:r>
              </a:p>
              <a:p>
                <a:r>
                  <a:rPr lang="es-ES" sz="900" dirty="0">
                    <a:solidFill>
                      <a:schemeClr val="bg1">
                        <a:lumMod val="50000"/>
                      </a:schemeClr>
                    </a:solidFill>
                    <a:latin typeface="Century Gothic"/>
                    <a:cs typeface="Century Gothic"/>
                  </a:rPr>
                  <a:t>adaptados</a:t>
                </a:r>
              </a:p>
            </p:txBody>
          </p:sp>
        </p:grpSp>
        <p:cxnSp>
          <p:nvCxnSpPr>
            <p:cNvPr id="115" name="Conector recto 114"/>
            <p:cNvCxnSpPr/>
            <p:nvPr/>
          </p:nvCxnSpPr>
          <p:spPr>
            <a:xfrm>
              <a:off x="3636000" y="4464000"/>
              <a:ext cx="216000" cy="0"/>
            </a:xfrm>
            <a:prstGeom prst="line">
              <a:avLst/>
            </a:prstGeom>
            <a:ln w="19050" cmpd="sng">
              <a:solidFill>
                <a:srgbClr val="009640"/>
              </a:solidFill>
              <a:prstDash val="sysDot"/>
              <a:round/>
              <a:headEnd type="none" w="sm" len="sm"/>
              <a:tail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CuadroTexto 115"/>
          <p:cNvSpPr txBox="1"/>
          <p:nvPr/>
        </p:nvSpPr>
        <p:spPr>
          <a:xfrm>
            <a:off x="4536000" y="2738029"/>
            <a:ext cx="1224000" cy="561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s-ES" sz="1000" b="1" dirty="0">
                <a:solidFill>
                  <a:srgbClr val="005746"/>
                </a:solidFill>
                <a:latin typeface="Century Gothic"/>
                <a:cs typeface="Century Gothic"/>
              </a:rPr>
              <a:t>REALIZAMOS</a:t>
            </a:r>
          </a:p>
          <a:p>
            <a:pPr>
              <a:lnSpc>
                <a:spcPts val="1100"/>
              </a:lnSpc>
            </a:pPr>
            <a:r>
              <a:rPr lang="es-ES" sz="1000" dirty="0">
                <a:solidFill>
                  <a:srgbClr val="009640"/>
                </a:solidFill>
                <a:cs typeface="Century Gothic"/>
              </a:rPr>
              <a:t>DECENAS</a:t>
            </a:r>
          </a:p>
          <a:p>
            <a:pPr>
              <a:lnSpc>
                <a:spcPts val="1100"/>
              </a:lnSpc>
            </a:pPr>
            <a:r>
              <a:rPr lang="es-ES" sz="1000" dirty="0">
                <a:solidFill>
                  <a:srgbClr val="009640"/>
                </a:solidFill>
                <a:cs typeface="Century Gothic"/>
              </a:rPr>
              <a:t>DE ESTUDIOS</a:t>
            </a:r>
          </a:p>
          <a:p>
            <a:r>
              <a:rPr lang="es-ES" sz="9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de </a:t>
            </a:r>
            <a:r>
              <a:rPr lang="es-ES" sz="900" dirty="0" err="1">
                <a:solidFill>
                  <a:schemeClr val="bg1">
                    <a:lumMod val="50000"/>
                  </a:schemeClr>
                </a:solidFill>
                <a:cs typeface="Century Gothic"/>
              </a:rPr>
              <a:t>contenerización</a:t>
            </a:r>
            <a:endParaRPr lang="es-ES" sz="9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4983408" y="1296000"/>
            <a:ext cx="2881581" cy="708999"/>
            <a:chOff x="5436000" y="1368001"/>
            <a:chExt cx="2206744" cy="708999"/>
          </a:xfrm>
        </p:grpSpPr>
        <p:sp>
          <p:nvSpPr>
            <p:cNvPr id="75" name="CuadroTexto 74"/>
            <p:cNvSpPr txBox="1"/>
            <p:nvPr/>
          </p:nvSpPr>
          <p:spPr>
            <a:xfrm>
              <a:off x="5436000" y="1476001"/>
              <a:ext cx="936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2400" dirty="0">
                  <a:solidFill>
                    <a:srgbClr val="009640"/>
                  </a:solidFill>
                  <a:latin typeface="Century Gothic"/>
                  <a:cs typeface="Century Gothic"/>
                </a:rPr>
                <a:t>13.200</a:t>
              </a:r>
              <a:endParaRPr lang="es-ES" sz="2400" b="1" baseline="2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3" name="CuadroTexto 92"/>
            <p:cNvSpPr txBox="1"/>
            <p:nvPr/>
          </p:nvSpPr>
          <p:spPr>
            <a:xfrm>
              <a:off x="5436000" y="1800001"/>
              <a:ext cx="864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contenedores</a:t>
              </a:r>
            </a:p>
            <a:p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adaptados</a:t>
              </a:r>
            </a:p>
          </p:txBody>
        </p:sp>
        <p:sp>
          <p:nvSpPr>
            <p:cNvPr id="94" name="CuadroTexto 93"/>
            <p:cNvSpPr txBox="1"/>
            <p:nvPr/>
          </p:nvSpPr>
          <p:spPr>
            <a:xfrm>
              <a:off x="5436000" y="1368001"/>
              <a:ext cx="8640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9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En España hay</a:t>
              </a:r>
            </a:p>
          </p:txBody>
        </p:sp>
        <p:cxnSp>
          <p:nvCxnSpPr>
            <p:cNvPr id="95" name="Conector recto 94"/>
            <p:cNvCxnSpPr/>
            <p:nvPr/>
          </p:nvCxnSpPr>
          <p:spPr>
            <a:xfrm>
              <a:off x="6228000" y="1980001"/>
              <a:ext cx="144000" cy="0"/>
            </a:xfrm>
            <a:prstGeom prst="line">
              <a:avLst/>
            </a:prstGeom>
            <a:ln w="19050" cmpd="sng">
              <a:solidFill>
                <a:srgbClr val="009640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CuadroTexto 100"/>
            <p:cNvSpPr txBox="1"/>
            <p:nvPr/>
          </p:nvSpPr>
          <p:spPr>
            <a:xfrm>
              <a:off x="6480000" y="1512001"/>
              <a:ext cx="116274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Fue un </a:t>
              </a:r>
              <a:r>
                <a:rPr lang="es-ES" sz="900" b="1" dirty="0">
                  <a:solidFill>
                    <a:srgbClr val="009640"/>
                  </a:solidFill>
                  <a:latin typeface="Century Gothic"/>
                  <a:cs typeface="Century Gothic"/>
                </a:rPr>
                <a:t>invento de Ecovidrio </a:t>
              </a:r>
              <a:r>
                <a:rPr lang="es-ES" sz="900" dirty="0">
                  <a:solidFill>
                    <a:srgbClr val="7F7F7F"/>
                  </a:solidFill>
                  <a:latin typeface="Century Gothic"/>
                  <a:cs typeface="Century Gothic"/>
                </a:rPr>
                <a:t>en 2005</a:t>
              </a:r>
            </a:p>
          </p:txBody>
        </p:sp>
        <p:cxnSp>
          <p:nvCxnSpPr>
            <p:cNvPr id="109" name="Conector recto 108"/>
            <p:cNvCxnSpPr/>
            <p:nvPr/>
          </p:nvCxnSpPr>
          <p:spPr>
            <a:xfrm>
              <a:off x="6372000" y="1584001"/>
              <a:ext cx="0" cy="396000"/>
            </a:xfrm>
            <a:prstGeom prst="line">
              <a:avLst/>
            </a:prstGeom>
            <a:ln w="19050">
              <a:solidFill>
                <a:srgbClr val="009640"/>
              </a:solidFill>
              <a:prstDash val="sysDot"/>
              <a:round/>
              <a:headEnd type="oval" w="sm" len="sm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" name="Imagen 83" descr="CONTENEDOR_CUBO_ADAPTADO_HORECA.png">
            <a:extLst>
              <a:ext uri="{FF2B5EF4-FFF2-40B4-BE49-F238E27FC236}">
                <a16:creationId xmlns:a16="http://schemas.microsoft.com/office/drawing/2014/main" id="{421B3077-D0B4-4707-8478-10312CDE7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000" y="1314000"/>
            <a:ext cx="3348101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2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14F14B4-DA99-4E60-93AE-D56C9451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"/>
            <a:ext cx="9144000" cy="5142425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23BFF536-072C-4E87-88BA-561A6A89CE86}"/>
              </a:ext>
            </a:extLst>
          </p:cNvPr>
          <p:cNvSpPr/>
          <p:nvPr/>
        </p:nvSpPr>
        <p:spPr>
          <a:xfrm>
            <a:off x="-625644" y="-7550"/>
            <a:ext cx="12573000" cy="534007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7000"/>
                </a:schemeClr>
              </a:gs>
              <a:gs pos="95000">
                <a:schemeClr val="bg1">
                  <a:alpha val="20000"/>
                </a:schemeClr>
              </a:gs>
            </a:gsLst>
            <a:lin ang="2154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/>
          </a:p>
        </p:txBody>
      </p:sp>
      <p:sp>
        <p:nvSpPr>
          <p:cNvPr id="38" name="Marcador de texto 8"/>
          <p:cNvSpPr txBox="1">
            <a:spLocks/>
          </p:cNvSpPr>
          <p:nvPr/>
        </p:nvSpPr>
        <p:spPr>
          <a:xfrm>
            <a:off x="250647" y="503672"/>
            <a:ext cx="4205994" cy="3536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0" name="Marcador de contenido 9"/>
          <p:cNvSpPr txBox="1">
            <a:spLocks/>
          </p:cNvSpPr>
          <p:nvPr/>
        </p:nvSpPr>
        <p:spPr>
          <a:xfrm>
            <a:off x="250647" y="166059"/>
            <a:ext cx="5137164" cy="355373"/>
          </a:xfrm>
          <a:prstGeom prst="rect">
            <a:avLst/>
          </a:prstGeom>
          <a:effectLst>
            <a:outerShdw blurRad="88900" dist="38100" dir="5400000" algn="ctr" rotWithShape="0">
              <a:schemeClr val="tx1">
                <a:alpha val="76000"/>
              </a:schemeClr>
            </a:outerShdw>
          </a:effectLst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bg1"/>
                </a:solidFill>
              </a:rPr>
              <a:t>Aún así…</a:t>
            </a:r>
          </a:p>
        </p:txBody>
      </p:sp>
      <p:cxnSp>
        <p:nvCxnSpPr>
          <p:cNvPr id="41" name="Conector recto 40"/>
          <p:cNvCxnSpPr/>
          <p:nvPr/>
        </p:nvCxnSpPr>
        <p:spPr>
          <a:xfrm>
            <a:off x="2284" y="188243"/>
            <a:ext cx="1" cy="288000"/>
          </a:xfrm>
          <a:prstGeom prst="line">
            <a:avLst/>
          </a:prstGeom>
          <a:ln w="571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1541523" y="1229370"/>
            <a:ext cx="6452108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2400" dirty="0">
                <a:solidFill>
                  <a:schemeClr val="bg1"/>
                </a:solidFill>
                <a:cs typeface="Century Gothic"/>
              </a:rPr>
              <a:t>“existe casi un </a:t>
            </a:r>
            <a:r>
              <a:rPr lang="es-ES" sz="2400" b="1" dirty="0">
                <a:solidFill>
                  <a:schemeClr val="bg1"/>
                </a:solidFill>
                <a:cs typeface="Century Gothic"/>
              </a:rPr>
              <a:t>40% del vidrio </a:t>
            </a:r>
            <a:r>
              <a:rPr lang="es-ES" sz="2400" dirty="0">
                <a:solidFill>
                  <a:schemeClr val="bg1"/>
                </a:solidFill>
                <a:cs typeface="Century Gothic"/>
              </a:rPr>
              <a:t>procedente</a:t>
            </a:r>
          </a:p>
          <a:p>
            <a:pPr algn="ctr">
              <a:lnSpc>
                <a:spcPts val="1200"/>
              </a:lnSpc>
            </a:pPr>
            <a:endParaRPr lang="es-ES" sz="2400" dirty="0">
              <a:solidFill>
                <a:schemeClr val="bg1"/>
              </a:solidFill>
              <a:cs typeface="Century Gothic"/>
            </a:endParaRPr>
          </a:p>
          <a:p>
            <a:pPr algn="ctr">
              <a:lnSpc>
                <a:spcPts val="1200"/>
              </a:lnSpc>
            </a:pPr>
            <a:r>
              <a:rPr lang="es-ES" sz="2400" dirty="0">
                <a:solidFill>
                  <a:schemeClr val="bg1"/>
                </a:solidFill>
                <a:cs typeface="Century Gothic"/>
              </a:rPr>
              <a:t> de la hostelería que </a:t>
            </a:r>
            <a:r>
              <a:rPr lang="es-ES" sz="2400" b="1" dirty="0">
                <a:solidFill>
                  <a:schemeClr val="bg1"/>
                </a:solidFill>
                <a:cs typeface="Century Gothic"/>
              </a:rPr>
              <a:t>se está perdiendo</a:t>
            </a:r>
            <a:r>
              <a:rPr lang="es-ES" sz="2400" dirty="0">
                <a:solidFill>
                  <a:schemeClr val="bg1"/>
                </a:solidFill>
                <a:cs typeface="Century Gothic"/>
              </a:rPr>
              <a:t>”</a:t>
            </a:r>
            <a:endParaRPr lang="es-ES" sz="2400" b="1" dirty="0">
              <a:solidFill>
                <a:schemeClr val="bg1"/>
              </a:solidFill>
              <a:cs typeface="Century Gothic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9957936F-A9C7-4E4F-A801-8FA5E3BCC4F5}"/>
              </a:ext>
            </a:extLst>
          </p:cNvPr>
          <p:cNvSpPr/>
          <p:nvPr/>
        </p:nvSpPr>
        <p:spPr>
          <a:xfrm>
            <a:off x="1850180" y="2091106"/>
            <a:ext cx="5661899" cy="578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s-ES" sz="2200" dirty="0">
                <a:solidFill>
                  <a:schemeClr val="bg1"/>
                </a:solidFill>
                <a:cs typeface="Century Gothic"/>
              </a:rPr>
              <a:t>“sólo si </a:t>
            </a:r>
            <a:r>
              <a:rPr lang="es-ES" sz="2200" b="1" dirty="0">
                <a:solidFill>
                  <a:schemeClr val="bg1"/>
                </a:solidFill>
                <a:cs typeface="Century Gothic"/>
              </a:rPr>
              <a:t>nos persiguieran </a:t>
            </a:r>
            <a:r>
              <a:rPr lang="es-ES" sz="2200" dirty="0">
                <a:solidFill>
                  <a:schemeClr val="bg1"/>
                </a:solidFill>
                <a:cs typeface="Century Gothic"/>
              </a:rPr>
              <a:t>y </a:t>
            </a:r>
            <a:r>
              <a:rPr lang="es-ES" sz="2200" b="1" dirty="0">
                <a:solidFill>
                  <a:schemeClr val="bg1"/>
                </a:solidFill>
                <a:cs typeface="Century Gothic"/>
              </a:rPr>
              <a:t>nos multaran</a:t>
            </a:r>
            <a:r>
              <a:rPr lang="es-ES" sz="2200" dirty="0">
                <a:solidFill>
                  <a:schemeClr val="bg1"/>
                </a:solidFill>
                <a:cs typeface="Century Gothic"/>
              </a:rPr>
              <a:t> </a:t>
            </a:r>
          </a:p>
          <a:p>
            <a:pPr algn="ctr">
              <a:lnSpc>
                <a:spcPts val="1200"/>
              </a:lnSpc>
            </a:pPr>
            <a:endParaRPr lang="es-ES" sz="2200" dirty="0">
              <a:solidFill>
                <a:schemeClr val="bg1"/>
              </a:solidFill>
              <a:cs typeface="Century Gothic"/>
            </a:endParaRPr>
          </a:p>
          <a:p>
            <a:pPr algn="ctr">
              <a:lnSpc>
                <a:spcPts val="1200"/>
              </a:lnSpc>
            </a:pPr>
            <a:r>
              <a:rPr lang="es-ES" sz="2200" dirty="0">
                <a:solidFill>
                  <a:schemeClr val="bg1"/>
                </a:solidFill>
                <a:cs typeface="Century Gothic"/>
              </a:rPr>
              <a:t>empezaríamos a reciclar”</a:t>
            </a:r>
          </a:p>
        </p:txBody>
      </p:sp>
      <p:pic>
        <p:nvPicPr>
          <p:cNvPr id="42" name="Imagen 41" descr="Recurso 1.png">
            <a:extLst>
              <a:ext uri="{FF2B5EF4-FFF2-40B4-BE49-F238E27FC236}">
                <a16:creationId xmlns:a16="http://schemas.microsoft.com/office/drawing/2014/main" id="{DDB583FB-D21F-42CC-B560-168B387767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83" y="4749795"/>
            <a:ext cx="864340" cy="238143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12450DDE-F7A2-40D0-8D3F-3463EC2C8B63}"/>
              </a:ext>
            </a:extLst>
          </p:cNvPr>
          <p:cNvSpPr txBox="1"/>
          <p:nvPr/>
        </p:nvSpPr>
        <p:spPr>
          <a:xfrm>
            <a:off x="1998340" y="4398702"/>
            <a:ext cx="2700000" cy="15388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b="1" dirty="0" err="1">
                <a:solidFill>
                  <a:schemeClr val="bg1"/>
                </a:solidFill>
                <a:latin typeface="Century Gothic"/>
                <a:cs typeface="Century Gothic"/>
              </a:rPr>
              <a:t>Estudio</a:t>
            </a:r>
            <a:r>
              <a:rPr lang="en-US" sz="1000" b="1" dirty="0">
                <a:solidFill>
                  <a:schemeClr val="bg1"/>
                </a:solidFill>
                <a:latin typeface="Century Gothic"/>
                <a:cs typeface="Century Gothic"/>
              </a:rPr>
              <a:t> GFK para Ecovidrio. </a:t>
            </a:r>
          </a:p>
        </p:txBody>
      </p:sp>
      <p:sp>
        <p:nvSpPr>
          <p:cNvPr id="12" name="CuadroTexto 11" descr=" ">
            <a:extLst>
              <a:ext uri="{FF2B5EF4-FFF2-40B4-BE49-F238E27FC236}">
                <a16:creationId xmlns:a16="http://schemas.microsoft.com/office/drawing/2014/main" id="{B348F7F2-01BB-4CED-A17C-832C311C7373}"/>
              </a:ext>
            </a:extLst>
          </p:cNvPr>
          <p:cNvSpPr txBox="1"/>
          <p:nvPr/>
        </p:nvSpPr>
        <p:spPr>
          <a:xfrm>
            <a:off x="1286664" y="3080752"/>
            <a:ext cx="678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LA </a:t>
            </a:r>
            <a:r>
              <a:rPr lang="es-ES" b="1" dirty="0">
                <a:solidFill>
                  <a:schemeClr val="bg1"/>
                </a:solidFill>
              </a:rPr>
              <a:t>ÚNICA</a:t>
            </a:r>
            <a:r>
              <a:rPr lang="es-ES" dirty="0">
                <a:solidFill>
                  <a:schemeClr val="bg1"/>
                </a:solidFill>
              </a:rPr>
              <a:t> VÍA PARA CONVENCER A LOS </a:t>
            </a:r>
            <a:r>
              <a:rPr lang="es-ES" b="1" dirty="0">
                <a:solidFill>
                  <a:schemeClr val="bg1"/>
                </a:solidFill>
              </a:rPr>
              <a:t>NO RECICLADORES </a:t>
            </a:r>
            <a:r>
              <a:rPr lang="es-ES" dirty="0">
                <a:solidFill>
                  <a:schemeClr val="bg1"/>
                </a:solidFill>
              </a:rPr>
              <a:t>ES LA APLICACIÓN DE </a:t>
            </a:r>
            <a:r>
              <a:rPr lang="es-ES" b="1" dirty="0">
                <a:solidFill>
                  <a:schemeClr val="bg1"/>
                </a:solidFill>
              </a:rPr>
              <a:t>NORMATIVA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17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25"/>
          </p:nvPr>
        </p:nvSpPr>
        <p:spPr>
          <a:xfrm>
            <a:off x="1056755" y="1384865"/>
            <a:ext cx="3065015" cy="353636"/>
          </a:xfrm>
        </p:spPr>
        <p:txBody>
          <a:bodyPr>
            <a:noAutofit/>
          </a:bodyPr>
          <a:lstStyle/>
          <a:p>
            <a:r>
              <a:rPr lang="es-ES" sz="1600" dirty="0"/>
              <a:t>Una nueva estrategia con el objetivo de promover el reciclaje de vidrio en la hostelería: 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6"/>
          </p:nvPr>
        </p:nvSpPr>
        <p:spPr>
          <a:xfrm>
            <a:off x="1004264" y="211804"/>
            <a:ext cx="2939085" cy="539448"/>
          </a:xfrm>
        </p:spPr>
        <p:txBody>
          <a:bodyPr/>
          <a:lstStyle/>
          <a:p>
            <a:r>
              <a:rPr lang="es-ES" sz="2400" dirty="0"/>
              <a:t>¿Qué proponemos?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7"/>
          </p:nvPr>
        </p:nvSpPr>
        <p:spPr>
          <a:xfrm>
            <a:off x="1056756" y="2236580"/>
            <a:ext cx="3017390" cy="3222171"/>
          </a:xfrm>
        </p:spPr>
        <p:txBody>
          <a:bodyPr>
            <a:normAutofit/>
          </a:bodyPr>
          <a:lstStyle/>
          <a:p>
            <a:pPr>
              <a:lnSpc>
                <a:spcPts val="1200"/>
              </a:lnSpc>
            </a:pPr>
            <a:r>
              <a:rPr lang="es-ES" sz="1600" b="1" dirty="0">
                <a:solidFill>
                  <a:schemeClr val="bg1"/>
                </a:solidFill>
                <a:cs typeface="Century Gothic"/>
              </a:rPr>
              <a:t>Cumplimiento de la </a:t>
            </a:r>
          </a:p>
          <a:p>
            <a:pPr>
              <a:lnSpc>
                <a:spcPts val="1200"/>
              </a:lnSpc>
            </a:pPr>
            <a:r>
              <a:rPr lang="es-ES" sz="1600" b="1" dirty="0">
                <a:solidFill>
                  <a:schemeClr val="bg1"/>
                </a:solidFill>
                <a:cs typeface="Century Gothic"/>
              </a:rPr>
              <a:t>normativa</a:t>
            </a:r>
            <a:r>
              <a:rPr lang="es-ES" sz="1600" dirty="0">
                <a:solidFill>
                  <a:schemeClr val="bg1"/>
                </a:solidFill>
                <a:cs typeface="Century Gothic"/>
              </a:rPr>
              <a:t> (las ordenanzas </a:t>
            </a:r>
          </a:p>
          <a:p>
            <a:pPr>
              <a:lnSpc>
                <a:spcPts val="1200"/>
              </a:lnSpc>
            </a:pPr>
            <a:r>
              <a:rPr lang="es-ES" sz="1600" dirty="0">
                <a:solidFill>
                  <a:schemeClr val="bg1"/>
                </a:solidFill>
                <a:cs typeface="Century Gothic"/>
              </a:rPr>
              <a:t>municipales) para evitar</a:t>
            </a:r>
          </a:p>
          <a:p>
            <a:pPr>
              <a:lnSpc>
                <a:spcPts val="1200"/>
              </a:lnSpc>
            </a:pPr>
            <a:r>
              <a:rPr lang="es-ES" sz="1600" dirty="0">
                <a:solidFill>
                  <a:schemeClr val="bg1"/>
                </a:solidFill>
                <a:cs typeface="Century Gothic"/>
              </a:rPr>
              <a:t> que una fracción</a:t>
            </a:r>
          </a:p>
          <a:p>
            <a:pPr>
              <a:lnSpc>
                <a:spcPts val="1200"/>
              </a:lnSpc>
            </a:pPr>
            <a:r>
              <a:rPr lang="es-ES" sz="1600" dirty="0">
                <a:solidFill>
                  <a:schemeClr val="bg1"/>
                </a:solidFill>
                <a:cs typeface="Century Gothic"/>
              </a:rPr>
              <a:t> importante de los residuos</a:t>
            </a:r>
          </a:p>
          <a:p>
            <a:pPr>
              <a:lnSpc>
                <a:spcPts val="1200"/>
              </a:lnSpc>
            </a:pPr>
            <a:r>
              <a:rPr lang="es-ES" sz="1600" dirty="0">
                <a:solidFill>
                  <a:schemeClr val="bg1"/>
                </a:solidFill>
                <a:cs typeface="Century Gothic"/>
              </a:rPr>
              <a:t> de vidrio acaben en el </a:t>
            </a:r>
          </a:p>
          <a:p>
            <a:pPr>
              <a:lnSpc>
                <a:spcPts val="1200"/>
              </a:lnSpc>
            </a:pPr>
            <a:r>
              <a:rPr lang="es-ES" sz="1600" dirty="0">
                <a:solidFill>
                  <a:schemeClr val="bg1"/>
                </a:solidFill>
                <a:cs typeface="Century Gothic"/>
              </a:rPr>
              <a:t>Vertedero.</a:t>
            </a:r>
          </a:p>
          <a:p>
            <a:pPr>
              <a:lnSpc>
                <a:spcPts val="1200"/>
              </a:lnSpc>
            </a:pPr>
            <a:endParaRPr lang="es-ES" dirty="0">
              <a:solidFill>
                <a:schemeClr val="bg1"/>
              </a:solidFill>
              <a:cs typeface="Century Gothic"/>
            </a:endParaRPr>
          </a:p>
        </p:txBody>
      </p:sp>
      <p:pic>
        <p:nvPicPr>
          <p:cNvPr id="4098" name="Picture 2" descr="Lo Ãºnico constante en la vida es el cambio">
            <a:extLst>
              <a:ext uri="{FF2B5EF4-FFF2-40B4-BE49-F238E27FC236}">
                <a16:creationId xmlns:a16="http://schemas.microsoft.com/office/drawing/2014/main" id="{82A48CCA-BA3A-45E6-B251-31781995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45" y="1325460"/>
            <a:ext cx="3241055" cy="381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B33EBF5E-BE55-4A25-8EC1-A34294767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80" y="0"/>
            <a:ext cx="9143872" cy="5147999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360000" y="181340"/>
            <a:ext cx="79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 sz="2000" dirty="0">
                <a:latin typeface="Century Gothic"/>
                <a:cs typeface="Century Gothic"/>
              </a:rPr>
              <a:t>Nuestra apuesta, la implicación directa de la administración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360000" y="638861"/>
            <a:ext cx="8031970" cy="5232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s-ES" sz="1100" dirty="0">
                <a:solidFill>
                  <a:srgbClr val="7F7F7F"/>
                </a:solidFill>
                <a:latin typeface="Century Gothic"/>
                <a:cs typeface="Century Gothic"/>
              </a:rPr>
              <a:t>Desde 2018 </a:t>
            </a:r>
            <a:r>
              <a:rPr lang="es-ES" sz="1600" b="1" dirty="0">
                <a:solidFill>
                  <a:srgbClr val="005746"/>
                </a:solidFill>
                <a:latin typeface="Century Gothic"/>
                <a:cs typeface="Century Gothic"/>
              </a:rPr>
              <a:t>hemos apoyado a más de 400 municipios</a:t>
            </a:r>
            <a:r>
              <a:rPr lang="es-ES" sz="16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s-ES" sz="1100" dirty="0">
                <a:solidFill>
                  <a:srgbClr val="7F7F7F"/>
                </a:solidFill>
                <a:latin typeface="Century Gothic"/>
                <a:cs typeface="Century Gothic"/>
              </a:rPr>
              <a:t>a hacer efectivas las </a:t>
            </a:r>
            <a:r>
              <a:rPr lang="es-ES" sz="1600" b="1" dirty="0">
                <a:solidFill>
                  <a:srgbClr val="005746"/>
                </a:solidFill>
                <a:latin typeface="Century Gothic"/>
                <a:cs typeface="Century Gothic"/>
              </a:rPr>
              <a:t>ordenanzas municipales</a:t>
            </a:r>
            <a:r>
              <a:rPr lang="es-ES" b="1" dirty="0">
                <a:solidFill>
                  <a:srgbClr val="005746"/>
                </a:solidFill>
                <a:latin typeface="Century Gothic"/>
                <a:cs typeface="Century Gothic"/>
              </a:rPr>
              <a:t> </a:t>
            </a:r>
            <a:r>
              <a:rPr lang="es-ES" sz="1100" dirty="0">
                <a:solidFill>
                  <a:srgbClr val="7F7F7F"/>
                </a:solidFill>
                <a:latin typeface="Century Gothic"/>
                <a:cs typeface="Century Gothic"/>
              </a:rPr>
              <a:t>que obligan a los grandes generadores a realizar la recogida selectiva de envases de vidrio.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19BD5B9-A682-4E0B-AF5A-702B107132EE}"/>
              </a:ext>
            </a:extLst>
          </p:cNvPr>
          <p:cNvCxnSpPr/>
          <p:nvPr/>
        </p:nvCxnSpPr>
        <p:spPr>
          <a:xfrm>
            <a:off x="5708" y="188243"/>
            <a:ext cx="1" cy="288000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EC986FD7-1E73-4E9E-8A1C-793D989D340D}"/>
              </a:ext>
            </a:extLst>
          </p:cNvPr>
          <p:cNvGrpSpPr/>
          <p:nvPr/>
        </p:nvGrpSpPr>
        <p:grpSpPr>
          <a:xfrm>
            <a:off x="2787953" y="1520692"/>
            <a:ext cx="4254866" cy="879007"/>
            <a:chOff x="2787953" y="1520692"/>
            <a:chExt cx="4254866" cy="879007"/>
          </a:xfrm>
        </p:grpSpPr>
        <p:sp>
          <p:nvSpPr>
            <p:cNvPr id="56" name="CuadroTexto 55"/>
            <p:cNvSpPr txBox="1"/>
            <p:nvPr/>
          </p:nvSpPr>
          <p:spPr>
            <a:xfrm>
              <a:off x="3727916" y="1520692"/>
              <a:ext cx="2397496" cy="1410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es-ES" sz="1050" b="1" dirty="0">
                  <a:solidFill>
                    <a:srgbClr val="005746"/>
                  </a:solidFill>
                  <a:latin typeface="Century Gothic"/>
                  <a:cs typeface="Century Gothic"/>
                </a:rPr>
                <a:t>APLICADO SOBRE</a:t>
              </a:r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2787953" y="1763384"/>
              <a:ext cx="239749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3200" dirty="0">
                  <a:solidFill>
                    <a:srgbClr val="009640"/>
                  </a:solidFill>
                  <a:latin typeface="Century Gothic"/>
                  <a:cs typeface="Century Gothic"/>
                </a:rPr>
                <a:t>435</a:t>
              </a:r>
              <a:endParaRPr lang="es-ES" sz="3200" b="1" baseline="2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2860572" y="2245811"/>
              <a:ext cx="239749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Municipios</a:t>
              </a:r>
            </a:p>
          </p:txBody>
        </p:sp>
        <p:cxnSp>
          <p:nvCxnSpPr>
            <p:cNvPr id="59" name="Conector recto 58"/>
            <p:cNvCxnSpPr>
              <a:cxnSpLocks/>
            </p:cNvCxnSpPr>
            <p:nvPr/>
          </p:nvCxnSpPr>
          <p:spPr>
            <a:xfrm flipH="1">
              <a:off x="4527357" y="2015686"/>
              <a:ext cx="591898" cy="0"/>
            </a:xfrm>
            <a:prstGeom prst="line">
              <a:avLst/>
            </a:prstGeom>
            <a:ln w="19050" cmpd="sng">
              <a:solidFill>
                <a:srgbClr val="009640"/>
              </a:solidFill>
              <a:prstDash val="sysDot"/>
              <a:round/>
              <a:headEnd type="oval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2D4A407-B623-458C-8456-257BEDD7725E}"/>
                </a:ext>
              </a:extLst>
            </p:cNvPr>
            <p:cNvSpPr txBox="1"/>
            <p:nvPr/>
          </p:nvSpPr>
          <p:spPr>
            <a:xfrm>
              <a:off x="4645323" y="1775681"/>
              <a:ext cx="223790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3200" dirty="0">
                  <a:solidFill>
                    <a:srgbClr val="009640"/>
                  </a:solidFill>
                  <a:latin typeface="Century Gothic"/>
                  <a:cs typeface="Century Gothic"/>
                </a:rPr>
                <a:t>   130.000</a:t>
              </a:r>
              <a:endParaRPr lang="es-ES" sz="3200" b="1" baseline="22000" dirty="0">
                <a:solidFill>
                  <a:srgbClr val="00964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508677F-9F0C-45A9-BF6D-472913482810}"/>
                </a:ext>
              </a:extLst>
            </p:cNvPr>
            <p:cNvSpPr txBox="1"/>
            <p:nvPr/>
          </p:nvSpPr>
          <p:spPr>
            <a:xfrm>
              <a:off x="4804916" y="2229954"/>
              <a:ext cx="223790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sz="1000" dirty="0">
                  <a:solidFill>
                    <a:schemeClr val="bg1">
                      <a:lumMod val="50000"/>
                    </a:schemeClr>
                  </a:solidFill>
                  <a:latin typeface="Century Gothic"/>
                  <a:cs typeface="Century Gothic"/>
                </a:rPr>
                <a:t>Establecimientos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039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r 2">
      <a:dk1>
        <a:srgbClr val="1F1F1F"/>
      </a:dk1>
      <a:lt1>
        <a:sysClr val="window" lastClr="FFFFFF"/>
      </a:lt1>
      <a:dk2>
        <a:srgbClr val="6A6A6B"/>
      </a:dk2>
      <a:lt2>
        <a:srgbClr val="BEB9A6"/>
      </a:lt2>
      <a:accent1>
        <a:srgbClr val="009640"/>
      </a:accent1>
      <a:accent2>
        <a:srgbClr val="005746"/>
      </a:accent2>
      <a:accent3>
        <a:srgbClr val="899F99"/>
      </a:accent3>
      <a:accent4>
        <a:srgbClr val="99BFC2"/>
      </a:accent4>
      <a:accent5>
        <a:srgbClr val="005157"/>
      </a:accent5>
      <a:accent6>
        <a:srgbClr val="6E7645"/>
      </a:accent6>
      <a:hlink>
        <a:srgbClr val="477F80"/>
      </a:hlink>
      <a:folHlink>
        <a:srgbClr val="999999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rgbClr val="009640"/>
          </a:solidFill>
          <a:prstDash val="sysDot"/>
          <a:round/>
          <a:headEnd type="none" w="sm" len="sm"/>
          <a:tailEnd type="oval" w="sm" len="sm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r 2">
    <a:dk1>
      <a:srgbClr val="1F1F1F"/>
    </a:dk1>
    <a:lt1>
      <a:sysClr val="window" lastClr="FFFFFF"/>
    </a:lt1>
    <a:dk2>
      <a:srgbClr val="6A6A6B"/>
    </a:dk2>
    <a:lt2>
      <a:srgbClr val="BEB9A6"/>
    </a:lt2>
    <a:accent1>
      <a:srgbClr val="009640"/>
    </a:accent1>
    <a:accent2>
      <a:srgbClr val="005746"/>
    </a:accent2>
    <a:accent3>
      <a:srgbClr val="899F99"/>
    </a:accent3>
    <a:accent4>
      <a:srgbClr val="99BFC2"/>
    </a:accent4>
    <a:accent5>
      <a:srgbClr val="005157"/>
    </a:accent5>
    <a:accent6>
      <a:srgbClr val="6E7645"/>
    </a:accent6>
    <a:hlink>
      <a:srgbClr val="477F80"/>
    </a:hlink>
    <a:folHlink>
      <a:srgbClr val="999999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r 2">
    <a:dk1>
      <a:srgbClr val="1F1F1F"/>
    </a:dk1>
    <a:lt1>
      <a:sysClr val="window" lastClr="FFFFFF"/>
    </a:lt1>
    <a:dk2>
      <a:srgbClr val="6A6A6B"/>
    </a:dk2>
    <a:lt2>
      <a:srgbClr val="BEB9A6"/>
    </a:lt2>
    <a:accent1>
      <a:srgbClr val="009640"/>
    </a:accent1>
    <a:accent2>
      <a:srgbClr val="005746"/>
    </a:accent2>
    <a:accent3>
      <a:srgbClr val="899F99"/>
    </a:accent3>
    <a:accent4>
      <a:srgbClr val="99BFC2"/>
    </a:accent4>
    <a:accent5>
      <a:srgbClr val="005157"/>
    </a:accent5>
    <a:accent6>
      <a:srgbClr val="6E7645"/>
    </a:accent6>
    <a:hlink>
      <a:srgbClr val="477F80"/>
    </a:hlink>
    <a:folHlink>
      <a:srgbClr val="999999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ersonalizar 2">
    <a:dk1>
      <a:srgbClr val="1F1F1F"/>
    </a:dk1>
    <a:lt1>
      <a:sysClr val="window" lastClr="FFFFFF"/>
    </a:lt1>
    <a:dk2>
      <a:srgbClr val="6A6A6B"/>
    </a:dk2>
    <a:lt2>
      <a:srgbClr val="BEB9A6"/>
    </a:lt2>
    <a:accent1>
      <a:srgbClr val="009640"/>
    </a:accent1>
    <a:accent2>
      <a:srgbClr val="005746"/>
    </a:accent2>
    <a:accent3>
      <a:srgbClr val="899F99"/>
    </a:accent3>
    <a:accent4>
      <a:srgbClr val="99BFC2"/>
    </a:accent4>
    <a:accent5>
      <a:srgbClr val="005157"/>
    </a:accent5>
    <a:accent6>
      <a:srgbClr val="6E7645"/>
    </a:accent6>
    <a:hlink>
      <a:srgbClr val="477F80"/>
    </a:hlink>
    <a:folHlink>
      <a:srgbClr val="999999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895C9CCCCE67040A5F4789C41A846CA" ma:contentTypeVersion="8" ma:contentTypeDescription="Crear nuevo documento." ma:contentTypeScope="" ma:versionID="28ac29bb107459a3814892eba48f43b0">
  <xsd:schema xmlns:xsd="http://www.w3.org/2001/XMLSchema" xmlns:xs="http://www.w3.org/2001/XMLSchema" xmlns:p="http://schemas.microsoft.com/office/2006/metadata/properties" xmlns:ns2="67a1ae78-ae14-4d48-a5de-22f0ce41b773" targetNamespace="http://schemas.microsoft.com/office/2006/metadata/properties" ma:root="true" ma:fieldsID="2bfe6215efbc961cc78b35482ae402a3" ns2:_="">
    <xsd:import namespace="67a1ae78-ae14-4d48-a5de-22f0ce41b7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a1ae78-ae14-4d48-a5de-22f0ce41b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67a1ae78-ae14-4d48-a5de-22f0ce41b773"/>
  </ds:schemaRefs>
</ds:datastoreItem>
</file>

<file path=customXml/itemProps3.xml><?xml version="1.0" encoding="utf-8"?>
<ds:datastoreItem xmlns:ds="http://schemas.openxmlformats.org/officeDocument/2006/customXml" ds:itemID="{2FB7D0BA-5A28-4C5E-BD16-ABB43AFE55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a1ae78-ae14-4d48-a5de-22f0ce41b7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1454</Words>
  <Application>Microsoft Office PowerPoint</Application>
  <PresentationFormat>Presentación en pantalla (16:9)</PresentationFormat>
  <Paragraphs>361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Lucida Grande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HORECA CON ORDENANZAS: IMPLANTACIÓN</vt:lpstr>
      <vt:lpstr>HORECA CON ORDENANZAS: IMPLANTACIÓN</vt:lpstr>
      <vt:lpstr>Presentación de PowerPoint</vt:lpstr>
      <vt:lpstr>HORECA CON ORDENANZAS: IMPLANTACIÓN</vt:lpstr>
      <vt:lpstr>Presentación de PowerPoint</vt:lpstr>
      <vt:lpstr>Presentación de PowerPoint</vt:lpstr>
      <vt:lpstr>Oportunidad en el canal Horeca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Muñoz</dc:creator>
  <cp:lastModifiedBy>Iván González Castro</cp:lastModifiedBy>
  <cp:revision>102</cp:revision>
  <cp:lastPrinted>2019-11-22T08:15:07Z</cp:lastPrinted>
  <dcterms:created xsi:type="dcterms:W3CDTF">2019-09-25T14:20:26Z</dcterms:created>
  <dcterms:modified xsi:type="dcterms:W3CDTF">2023-02-24T08:16:07Z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0x010100C895C9CCCCE67040A5F4789C41A846CA</vt:lpwstr>
  </property>
</Properties>
</file>